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19"/>
  </p:notesMasterIdLst>
  <p:sldIdLst>
    <p:sldId id="256" r:id="rId6"/>
    <p:sldId id="260" r:id="rId7"/>
    <p:sldId id="4579" r:id="rId8"/>
    <p:sldId id="4580" r:id="rId9"/>
    <p:sldId id="4581" r:id="rId10"/>
    <p:sldId id="4595" r:id="rId11"/>
    <p:sldId id="349" r:id="rId12"/>
    <p:sldId id="4599" r:id="rId13"/>
    <p:sldId id="257" r:id="rId14"/>
    <p:sldId id="4597" r:id="rId15"/>
    <p:sldId id="4598" r:id="rId16"/>
    <p:sldId id="267"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0"/>
    <p:restoredTop sz="94678"/>
  </p:normalViewPr>
  <p:slideViewPr>
    <p:cSldViewPr snapToGrid="0">
      <p:cViewPr varScale="1">
        <p:scale>
          <a:sx n="93" d="100"/>
          <a:sy n="93" d="100"/>
        </p:scale>
        <p:origin x="21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undp.org/barbados/being-lgbti-caribbean" TargetMode="External"/><Relationship Id="rId2" Type="http://schemas.openxmlformats.org/officeDocument/2006/relationships/hyperlink" Target="https://www.undp.org/eurasia/publications/being-lgbti-eastern-europe" TargetMode="External"/><Relationship Id="rId1" Type="http://schemas.openxmlformats.org/officeDocument/2006/relationships/hyperlink" Target="https://www.undp.org/asia-pacific/projects/being-lgbti-asia-and-pacific" TargetMode="External"/><Relationship Id="rId5" Type="http://schemas.openxmlformats.org/officeDocument/2006/relationships/hyperlink" Target="https://www.undp.org/africa/projects/webelongafrica" TargetMode="External"/><Relationship Id="rId4" Type="http://schemas.openxmlformats.org/officeDocument/2006/relationships/hyperlink" Target="https://www.ohchr.org/en/documents/country-reports/sexual-orientation-gender-identity-and-rights-sogir-africa-jointly"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undp.org/barbados/being-lgbti-caribbean" TargetMode="External"/><Relationship Id="rId2" Type="http://schemas.openxmlformats.org/officeDocument/2006/relationships/hyperlink" Target="https://www.undp.org/eurasia/publications/being-lgbti-eastern-europe" TargetMode="External"/><Relationship Id="rId1" Type="http://schemas.openxmlformats.org/officeDocument/2006/relationships/hyperlink" Target="https://www.undp.org/asia-pacific/projects/being-lgbti-asia-and-pacific" TargetMode="External"/><Relationship Id="rId5" Type="http://schemas.openxmlformats.org/officeDocument/2006/relationships/hyperlink" Target="https://www.undp.org/africa/projects/webelongafrica" TargetMode="External"/><Relationship Id="rId4" Type="http://schemas.openxmlformats.org/officeDocument/2006/relationships/hyperlink" Target="https://www.ohchr.org/en/documents/country-reports/sexual-orientation-gender-identity-and-rights-sogir-africa-jointly"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3E4EE-179A-45BF-A040-E66B8B9D0FD2}"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40885B54-7809-4627-8FCB-4E50EF9B3028}">
      <dgm:prSet custT="1"/>
      <dgm:spPr>
        <a:solidFill>
          <a:schemeClr val="accent4"/>
        </a:solidFill>
      </dgm:spPr>
      <dgm:t>
        <a:bodyPr/>
        <a:lstStyle/>
        <a:p>
          <a:pPr>
            <a:lnSpc>
              <a:spcPct val="100000"/>
            </a:lnSpc>
          </a:pPr>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2007</a:t>
          </a:r>
          <a:r>
            <a:rPr lang="en-US" sz="1600" dirty="0">
              <a:latin typeface="Calibri" panose="020F0502020204030204" pitchFamily="34" charset="0"/>
              <a:ea typeface="Calibri" panose="020F0502020204030204" pitchFamily="34" charset="0"/>
              <a:cs typeface="Calibri" panose="020F0502020204030204" pitchFamily="34" charset="0"/>
            </a:rPr>
            <a:t> focus on LGBTI+ intersections with HIV as part of UNDP’s mandate as co-sponsor of UNAIDS</a:t>
          </a:r>
        </a:p>
      </dgm:t>
    </dgm:pt>
    <dgm:pt modelId="{94B3DAC4-AA99-4656-8294-2E5F395CBC2D}" type="parTrans" cxnId="{DCABA458-DCA4-424B-8918-538591495E5F}">
      <dgm:prSet/>
      <dgm:spPr/>
      <dgm:t>
        <a:bodyPr/>
        <a:lstStyle/>
        <a:p>
          <a:endParaRPr lang="en-US"/>
        </a:p>
      </dgm:t>
    </dgm:pt>
    <dgm:pt modelId="{59431134-355C-4971-93E4-373DF050B68C}" type="sibTrans" cxnId="{DCABA458-DCA4-424B-8918-538591495E5F}">
      <dgm:prSet/>
      <dgm:spPr/>
      <dgm:t>
        <a:bodyPr/>
        <a:lstStyle/>
        <a:p>
          <a:endParaRPr lang="en-US"/>
        </a:p>
      </dgm:t>
    </dgm:pt>
    <dgm:pt modelId="{20AF703D-6F03-4A6C-946B-4BF78FE92A8F}">
      <dgm:prSet custT="1"/>
      <dgm:spPr>
        <a:solidFill>
          <a:schemeClr val="accent4"/>
        </a:solidFill>
      </dgm:spPr>
      <dgm:t>
        <a:bodyPr/>
        <a:lstStyle/>
        <a:p>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2014</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0" dirty="0">
              <a:latin typeface="Calibri" panose="020F0502020204030204" pitchFamily="34" charset="0"/>
              <a:ea typeface="Calibri" panose="020F0502020204030204" pitchFamily="34" charset="0"/>
              <a:cs typeface="Calibri" panose="020F0502020204030204" pitchFamily="34" charset="0"/>
            </a:rPr>
            <a:t>lens of social inclusion and </a:t>
          </a:r>
          <a:r>
            <a:rPr lang="en-US" sz="1600" dirty="0">
              <a:latin typeface="Calibri" panose="020F0502020204030204" pitchFamily="34" charset="0"/>
              <a:ea typeface="Calibri" panose="020F0502020204030204" pitchFamily="34" charset="0"/>
              <a:cs typeface="Calibri" panose="020F0502020204030204" pitchFamily="34" charset="0"/>
            </a:rPr>
            <a:t>launch of first major LGBTI+ initiative </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beyond HIV </a:t>
          </a: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600" b="1" u="sng"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Being LGBTI in Asia-Pacific</a:t>
          </a:r>
          <a:endParaRPr lang="en-US" sz="1600" b="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gm:t>
    </dgm:pt>
    <dgm:pt modelId="{3ED81A8C-0713-41CE-AEAF-05E964207930}" type="parTrans" cxnId="{FFC80AA2-E591-46F0-8A24-2212495811DA}">
      <dgm:prSet/>
      <dgm:spPr/>
      <dgm:t>
        <a:bodyPr/>
        <a:lstStyle/>
        <a:p>
          <a:endParaRPr lang="en-US"/>
        </a:p>
      </dgm:t>
    </dgm:pt>
    <dgm:pt modelId="{73717CE0-ECB0-41B1-B831-FD45B624E459}" type="sibTrans" cxnId="{FFC80AA2-E591-46F0-8A24-2212495811DA}">
      <dgm:prSet/>
      <dgm:spPr/>
      <dgm:t>
        <a:bodyPr/>
        <a:lstStyle/>
        <a:p>
          <a:endParaRPr lang="en-US"/>
        </a:p>
      </dgm:t>
    </dgm:pt>
    <dgm:pt modelId="{5B20AA4C-0C73-4BB1-A909-A9444632DBA7}">
      <dgm:prSet custT="1"/>
      <dgm:spPr>
        <a:solidFill>
          <a:schemeClr val="accent4"/>
        </a:solidFill>
      </dgm:spPr>
      <dgm:t>
        <a:bodyPr/>
        <a:lstStyle/>
        <a:p>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2015-2018</a:t>
          </a: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other regional projects launched </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including </a:t>
          </a:r>
          <a:r>
            <a:rPr lang="en-US" sz="1600" b="1" u="sng"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Being LGBTI in Eastern Europe</a:t>
          </a:r>
          <a:r>
            <a:rPr lang="en-GB" sz="1600" b="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600" b="1" u="sng"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Being LGBTI in the Caribbean</a:t>
          </a:r>
          <a:r>
            <a:rPr lang="en-US" sz="1600" b="1" dirty="0">
              <a:solidFill>
                <a:schemeClr val="tx1">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and the Africa-focused project on </a:t>
          </a:r>
          <a:r>
            <a:rPr lang="en-US" sz="1600" b="1" u="sng"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4">
                <a:extLst>
                  <a:ext uri="{A12FA001-AC4F-418D-AE19-62706E023703}">
                    <ahyp:hlinkClr xmlns:ahyp="http://schemas.microsoft.com/office/drawing/2018/hyperlinkcolor" val="tx"/>
                  </a:ext>
                </a:extLst>
              </a:hlinkClick>
            </a:rPr>
            <a:t>Sexual Orientation and Gender Identities and Rights</a:t>
          </a:r>
          <a:endParaRPr lang="en-US" sz="16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gm:t>
    </dgm:pt>
    <dgm:pt modelId="{9BD76A4D-50A4-4FF6-936F-2B534124DDCB}" type="parTrans" cxnId="{42A0BF0F-1B3A-49D1-AEA1-CBF68A221CF1}">
      <dgm:prSet/>
      <dgm:spPr/>
      <dgm:t>
        <a:bodyPr/>
        <a:lstStyle/>
        <a:p>
          <a:endParaRPr lang="en-US"/>
        </a:p>
      </dgm:t>
    </dgm:pt>
    <dgm:pt modelId="{20FD674D-242F-4D3A-8BCD-6CDC836E9D23}" type="sibTrans" cxnId="{42A0BF0F-1B3A-49D1-AEA1-CBF68A221CF1}">
      <dgm:prSet/>
      <dgm:spPr/>
      <dgm:t>
        <a:bodyPr/>
        <a:lstStyle/>
        <a:p>
          <a:endParaRPr lang="en-US"/>
        </a:p>
      </dgm:t>
    </dgm:pt>
    <dgm:pt modelId="{58191F0F-01C5-4974-8C50-5038A823BF20}">
      <dgm:prSet custT="1"/>
      <dgm:spPr>
        <a:solidFill>
          <a:schemeClr val="accent4"/>
        </a:solidFill>
      </dgm:spPr>
      <dgm:t>
        <a:bodyPr/>
        <a:lstStyle/>
        <a:p>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2021</a:t>
          </a: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600" b="1" u="sng"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5">
                <a:extLst>
                  <a:ext uri="{A12FA001-AC4F-418D-AE19-62706E023703}">
                    <ahyp:hlinkClr xmlns:ahyp="http://schemas.microsoft.com/office/drawing/2018/hyperlinkcolor" val="tx"/>
                  </a:ext>
                </a:extLst>
              </a:hlinkClick>
            </a:rPr>
            <a:t>#webelongafrica</a:t>
          </a:r>
          <a:r>
            <a:rPr lang="en-US" sz="1600" b="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the </a:t>
          </a:r>
          <a:r>
            <a:rPr lang="en-GB" sz="1600" dirty="0">
              <a:latin typeface="Calibri" panose="020F0502020204030204" pitchFamily="34" charset="0"/>
              <a:ea typeface="Calibri" panose="020F0502020204030204" pitchFamily="34" charset="0"/>
              <a:cs typeface="Calibri" panose="020F0502020204030204" pitchFamily="34" charset="0"/>
            </a:rPr>
            <a:t>Inclusive Governance Initiative and the Southern Africa Young Key Populations Inclusion Initiative</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5C0E5D83-0360-428A-A599-3411B78A67E0}" type="parTrans" cxnId="{69FBC090-484A-495C-A01A-7A1859A3F7C1}">
      <dgm:prSet/>
      <dgm:spPr/>
      <dgm:t>
        <a:bodyPr/>
        <a:lstStyle/>
        <a:p>
          <a:endParaRPr lang="en-US"/>
        </a:p>
      </dgm:t>
    </dgm:pt>
    <dgm:pt modelId="{0E53A4CC-7AF8-482B-9E77-0470B601AB82}" type="sibTrans" cxnId="{69FBC090-484A-495C-A01A-7A1859A3F7C1}">
      <dgm:prSet/>
      <dgm:spPr/>
      <dgm:t>
        <a:bodyPr/>
        <a:lstStyle/>
        <a:p>
          <a:endParaRPr lang="en-US"/>
        </a:p>
      </dgm:t>
    </dgm:pt>
    <dgm:pt modelId="{72A11306-F413-4101-9A47-A8BDED460BE0}">
      <dgm:prSet custT="1"/>
      <dgm:spPr>
        <a:solidFill>
          <a:schemeClr val="accent4"/>
        </a:solidFill>
      </dgm:spPr>
      <dgm:t>
        <a:bodyPr/>
        <a:lstStyle/>
        <a:p>
          <a:r>
            <a:rPr lang="en-US" sz="20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By 2023 </a:t>
          </a: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UNDP had supported </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almost </a:t>
          </a:r>
          <a:r>
            <a:rPr lang="en-GB" sz="20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100 countries </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to include LGBTI+ people and issues in development efforts</a:t>
          </a:r>
          <a:endParaRPr lang="en-US"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6865CD50-53B1-492D-B5C8-7FC832EA8EE5}" type="parTrans" cxnId="{3A99D342-72B7-4D37-9735-73CA342F6847}">
      <dgm:prSet/>
      <dgm:spPr/>
      <dgm:t>
        <a:bodyPr/>
        <a:lstStyle/>
        <a:p>
          <a:endParaRPr lang="en-US"/>
        </a:p>
      </dgm:t>
    </dgm:pt>
    <dgm:pt modelId="{73F53881-066D-4DEB-9C54-CB7429B7267C}" type="sibTrans" cxnId="{3A99D342-72B7-4D37-9735-73CA342F6847}">
      <dgm:prSet/>
      <dgm:spPr/>
      <dgm:t>
        <a:bodyPr/>
        <a:lstStyle/>
        <a:p>
          <a:endParaRPr lang="en-US"/>
        </a:p>
      </dgm:t>
    </dgm:pt>
    <dgm:pt modelId="{E48569B5-5EFD-4C26-8470-C731F5745F7C}" type="pres">
      <dgm:prSet presAssocID="{0A43E4EE-179A-45BF-A040-E66B8B9D0FD2}" presName="diagram" presStyleCnt="0">
        <dgm:presLayoutVars>
          <dgm:dir/>
          <dgm:resizeHandles/>
        </dgm:presLayoutVars>
      </dgm:prSet>
      <dgm:spPr/>
    </dgm:pt>
    <dgm:pt modelId="{D026D9DE-7DB9-4811-B9B0-B44D07B96C27}" type="pres">
      <dgm:prSet presAssocID="{40885B54-7809-4627-8FCB-4E50EF9B3028}" presName="firstNode" presStyleLbl="node1" presStyleIdx="0" presStyleCnt="5" custScaleX="174003" custScaleY="115896">
        <dgm:presLayoutVars>
          <dgm:bulletEnabled val="1"/>
        </dgm:presLayoutVars>
      </dgm:prSet>
      <dgm:spPr/>
    </dgm:pt>
    <dgm:pt modelId="{09C62B22-B9AB-4197-B8AC-172251CE42BE}" type="pres">
      <dgm:prSet presAssocID="{59431134-355C-4971-93E4-373DF050B68C}" presName="sibTrans" presStyleLbl="sibTrans2D1" presStyleIdx="0" presStyleCnt="4"/>
      <dgm:spPr/>
    </dgm:pt>
    <dgm:pt modelId="{A395D6DD-21C8-431A-9C3A-DF7F9D161A1D}" type="pres">
      <dgm:prSet presAssocID="{20AF703D-6F03-4A6C-946B-4BF78FE92A8F}" presName="middleNode" presStyleCnt="0"/>
      <dgm:spPr/>
    </dgm:pt>
    <dgm:pt modelId="{8038B440-C683-4229-BD49-E2334D875691}" type="pres">
      <dgm:prSet presAssocID="{20AF703D-6F03-4A6C-946B-4BF78FE92A8F}" presName="padding" presStyleLbl="node1" presStyleIdx="0" presStyleCnt="5"/>
      <dgm:spPr/>
    </dgm:pt>
    <dgm:pt modelId="{E095760E-681E-4B85-B12C-A29C4ED76838}" type="pres">
      <dgm:prSet presAssocID="{20AF703D-6F03-4A6C-946B-4BF78FE92A8F}" presName="shape" presStyleLbl="node1" presStyleIdx="1" presStyleCnt="5" custScaleX="222414" custScaleY="214378">
        <dgm:presLayoutVars>
          <dgm:bulletEnabled val="1"/>
        </dgm:presLayoutVars>
      </dgm:prSet>
      <dgm:spPr/>
    </dgm:pt>
    <dgm:pt modelId="{C7193815-F348-4F00-8A9D-6AC6247A8466}" type="pres">
      <dgm:prSet presAssocID="{73717CE0-ECB0-41B1-B831-FD45B624E459}" presName="sibTrans" presStyleLbl="sibTrans2D1" presStyleIdx="1" presStyleCnt="4"/>
      <dgm:spPr/>
    </dgm:pt>
    <dgm:pt modelId="{70F27187-492D-4A95-895B-0E83F1992F5C}" type="pres">
      <dgm:prSet presAssocID="{5B20AA4C-0C73-4BB1-A909-A9444632DBA7}" presName="middleNode" presStyleCnt="0"/>
      <dgm:spPr/>
    </dgm:pt>
    <dgm:pt modelId="{B077E0D8-FAB3-427C-A12C-325BD5C02EEE}" type="pres">
      <dgm:prSet presAssocID="{5B20AA4C-0C73-4BB1-A909-A9444632DBA7}" presName="padding" presStyleLbl="node1" presStyleIdx="1" presStyleCnt="5"/>
      <dgm:spPr/>
    </dgm:pt>
    <dgm:pt modelId="{5B9F0E4A-33BE-4108-A4D7-4229FF15E5FA}" type="pres">
      <dgm:prSet presAssocID="{5B20AA4C-0C73-4BB1-A909-A9444632DBA7}" presName="shape" presStyleLbl="node1" presStyleIdx="2" presStyleCnt="5" custScaleX="485378" custScaleY="206509" custLinFactNeighborX="1234" custLinFactNeighborY="3703">
        <dgm:presLayoutVars>
          <dgm:bulletEnabled val="1"/>
        </dgm:presLayoutVars>
      </dgm:prSet>
      <dgm:spPr/>
    </dgm:pt>
    <dgm:pt modelId="{19E8688B-DB20-4835-A9BF-B7B8FCB7373C}" type="pres">
      <dgm:prSet presAssocID="{20FD674D-242F-4D3A-8BCD-6CDC836E9D23}" presName="sibTrans" presStyleLbl="sibTrans2D1" presStyleIdx="2" presStyleCnt="4"/>
      <dgm:spPr/>
    </dgm:pt>
    <dgm:pt modelId="{142BB427-3256-42A8-86E5-2E384E724FE1}" type="pres">
      <dgm:prSet presAssocID="{58191F0F-01C5-4974-8C50-5038A823BF20}" presName="middleNode" presStyleCnt="0"/>
      <dgm:spPr/>
    </dgm:pt>
    <dgm:pt modelId="{585437E7-CA27-4C76-9C06-E424268F4F27}" type="pres">
      <dgm:prSet presAssocID="{58191F0F-01C5-4974-8C50-5038A823BF20}" presName="padding" presStyleLbl="node1" presStyleIdx="2" presStyleCnt="5"/>
      <dgm:spPr/>
    </dgm:pt>
    <dgm:pt modelId="{73E89154-69BC-4827-8927-9C1EC27BC060}" type="pres">
      <dgm:prSet presAssocID="{58191F0F-01C5-4974-8C50-5038A823BF20}" presName="shape" presStyleLbl="node1" presStyleIdx="3" presStyleCnt="5" custScaleX="370049" custScaleY="167196" custLinFactNeighborX="-928" custLinFactNeighborY="-46413">
        <dgm:presLayoutVars>
          <dgm:bulletEnabled val="1"/>
        </dgm:presLayoutVars>
      </dgm:prSet>
      <dgm:spPr/>
    </dgm:pt>
    <dgm:pt modelId="{9DDC847D-26D1-4BC6-821B-A203F7461B67}" type="pres">
      <dgm:prSet presAssocID="{0E53A4CC-7AF8-482B-9E77-0470B601AB82}" presName="sibTrans" presStyleLbl="sibTrans2D1" presStyleIdx="3" presStyleCnt="4"/>
      <dgm:spPr/>
    </dgm:pt>
    <dgm:pt modelId="{514A6670-9527-4EC8-9452-B6BDC161D64A}" type="pres">
      <dgm:prSet presAssocID="{72A11306-F413-4101-9A47-A8BDED460BE0}" presName="lastNode" presStyleLbl="node1" presStyleIdx="4" presStyleCnt="5" custScaleX="134416" custScaleY="195507" custLinFactNeighborX="-27023" custLinFactNeighborY="38429">
        <dgm:presLayoutVars>
          <dgm:bulletEnabled val="1"/>
        </dgm:presLayoutVars>
      </dgm:prSet>
      <dgm:spPr/>
    </dgm:pt>
  </dgm:ptLst>
  <dgm:cxnLst>
    <dgm:cxn modelId="{21916505-163D-4DC1-A49E-95E61E792CF3}" type="presOf" srcId="{5B20AA4C-0C73-4BB1-A909-A9444632DBA7}" destId="{5B9F0E4A-33BE-4108-A4D7-4229FF15E5FA}" srcOrd="0" destOrd="0" presId="urn:microsoft.com/office/officeart/2005/8/layout/bProcess2"/>
    <dgm:cxn modelId="{42A0BF0F-1B3A-49D1-AEA1-CBF68A221CF1}" srcId="{0A43E4EE-179A-45BF-A040-E66B8B9D0FD2}" destId="{5B20AA4C-0C73-4BB1-A909-A9444632DBA7}" srcOrd="2" destOrd="0" parTransId="{9BD76A4D-50A4-4FF6-936F-2B534124DDCB}" sibTransId="{20FD674D-242F-4D3A-8BCD-6CDC836E9D23}"/>
    <dgm:cxn modelId="{299C8911-59B5-4226-B67D-49D5B6753596}" type="presOf" srcId="{59431134-355C-4971-93E4-373DF050B68C}" destId="{09C62B22-B9AB-4197-B8AC-172251CE42BE}" srcOrd="0" destOrd="0" presId="urn:microsoft.com/office/officeart/2005/8/layout/bProcess2"/>
    <dgm:cxn modelId="{769B112E-1A9B-48F7-9462-EC466D70DA00}" type="presOf" srcId="{0A43E4EE-179A-45BF-A040-E66B8B9D0FD2}" destId="{E48569B5-5EFD-4C26-8470-C731F5745F7C}" srcOrd="0" destOrd="0" presId="urn:microsoft.com/office/officeart/2005/8/layout/bProcess2"/>
    <dgm:cxn modelId="{3A99D342-72B7-4D37-9735-73CA342F6847}" srcId="{0A43E4EE-179A-45BF-A040-E66B8B9D0FD2}" destId="{72A11306-F413-4101-9A47-A8BDED460BE0}" srcOrd="4" destOrd="0" parTransId="{6865CD50-53B1-492D-B5C8-7FC832EA8EE5}" sibTransId="{73F53881-066D-4DEB-9C54-CB7429B7267C}"/>
    <dgm:cxn modelId="{E8D13A57-46AC-4F10-80EA-1DEB3E3D8FEA}" type="presOf" srcId="{0E53A4CC-7AF8-482B-9E77-0470B601AB82}" destId="{9DDC847D-26D1-4BC6-821B-A203F7461B67}" srcOrd="0" destOrd="0" presId="urn:microsoft.com/office/officeart/2005/8/layout/bProcess2"/>
    <dgm:cxn modelId="{DCABA458-DCA4-424B-8918-538591495E5F}" srcId="{0A43E4EE-179A-45BF-A040-E66B8B9D0FD2}" destId="{40885B54-7809-4627-8FCB-4E50EF9B3028}" srcOrd="0" destOrd="0" parTransId="{94B3DAC4-AA99-4656-8294-2E5F395CBC2D}" sibTransId="{59431134-355C-4971-93E4-373DF050B68C}"/>
    <dgm:cxn modelId="{3BF13187-4A36-4A11-A0C3-8118BCF163CD}" type="presOf" srcId="{73717CE0-ECB0-41B1-B831-FD45B624E459}" destId="{C7193815-F348-4F00-8A9D-6AC6247A8466}" srcOrd="0" destOrd="0" presId="urn:microsoft.com/office/officeart/2005/8/layout/bProcess2"/>
    <dgm:cxn modelId="{69FBC090-484A-495C-A01A-7A1859A3F7C1}" srcId="{0A43E4EE-179A-45BF-A040-E66B8B9D0FD2}" destId="{58191F0F-01C5-4974-8C50-5038A823BF20}" srcOrd="3" destOrd="0" parTransId="{5C0E5D83-0360-428A-A599-3411B78A67E0}" sibTransId="{0E53A4CC-7AF8-482B-9E77-0470B601AB82}"/>
    <dgm:cxn modelId="{F29C5792-E76A-4697-8384-618F56A52089}" type="presOf" srcId="{58191F0F-01C5-4974-8C50-5038A823BF20}" destId="{73E89154-69BC-4827-8927-9C1EC27BC060}" srcOrd="0" destOrd="0" presId="urn:microsoft.com/office/officeart/2005/8/layout/bProcess2"/>
    <dgm:cxn modelId="{FFC80AA2-E591-46F0-8A24-2212495811DA}" srcId="{0A43E4EE-179A-45BF-A040-E66B8B9D0FD2}" destId="{20AF703D-6F03-4A6C-946B-4BF78FE92A8F}" srcOrd="1" destOrd="0" parTransId="{3ED81A8C-0713-41CE-AEAF-05E964207930}" sibTransId="{73717CE0-ECB0-41B1-B831-FD45B624E459}"/>
    <dgm:cxn modelId="{775A80D1-6979-48D7-A7EE-2510ACECFCAA}" type="presOf" srcId="{72A11306-F413-4101-9A47-A8BDED460BE0}" destId="{514A6670-9527-4EC8-9452-B6BDC161D64A}" srcOrd="0" destOrd="0" presId="urn:microsoft.com/office/officeart/2005/8/layout/bProcess2"/>
    <dgm:cxn modelId="{903C54D9-209E-40EB-9267-90929644258E}" type="presOf" srcId="{20FD674D-242F-4D3A-8BCD-6CDC836E9D23}" destId="{19E8688B-DB20-4835-A9BF-B7B8FCB7373C}" srcOrd="0" destOrd="0" presId="urn:microsoft.com/office/officeart/2005/8/layout/bProcess2"/>
    <dgm:cxn modelId="{F135FDE0-E965-411C-BFAF-88C6D4CA7F5A}" type="presOf" srcId="{40885B54-7809-4627-8FCB-4E50EF9B3028}" destId="{D026D9DE-7DB9-4811-B9B0-B44D07B96C27}" srcOrd="0" destOrd="0" presId="urn:microsoft.com/office/officeart/2005/8/layout/bProcess2"/>
    <dgm:cxn modelId="{FE693FEF-A9A7-4F04-9879-4999E11D00FE}" type="presOf" srcId="{20AF703D-6F03-4A6C-946B-4BF78FE92A8F}" destId="{E095760E-681E-4B85-B12C-A29C4ED76838}" srcOrd="0" destOrd="0" presId="urn:microsoft.com/office/officeart/2005/8/layout/bProcess2"/>
    <dgm:cxn modelId="{2A525203-DD85-4823-940E-65017B6BFFFA}" type="presParOf" srcId="{E48569B5-5EFD-4C26-8470-C731F5745F7C}" destId="{D026D9DE-7DB9-4811-B9B0-B44D07B96C27}" srcOrd="0" destOrd="0" presId="urn:microsoft.com/office/officeart/2005/8/layout/bProcess2"/>
    <dgm:cxn modelId="{003C2B8C-4CEE-4E3D-87B9-07F0CD87E410}" type="presParOf" srcId="{E48569B5-5EFD-4C26-8470-C731F5745F7C}" destId="{09C62B22-B9AB-4197-B8AC-172251CE42BE}" srcOrd="1" destOrd="0" presId="urn:microsoft.com/office/officeart/2005/8/layout/bProcess2"/>
    <dgm:cxn modelId="{F37D9CF0-D20A-4BC0-8FDB-64CEB8F810CC}" type="presParOf" srcId="{E48569B5-5EFD-4C26-8470-C731F5745F7C}" destId="{A395D6DD-21C8-431A-9C3A-DF7F9D161A1D}" srcOrd="2" destOrd="0" presId="urn:microsoft.com/office/officeart/2005/8/layout/bProcess2"/>
    <dgm:cxn modelId="{07545DE6-218F-4107-B7AB-3EE2FDA58143}" type="presParOf" srcId="{A395D6DD-21C8-431A-9C3A-DF7F9D161A1D}" destId="{8038B440-C683-4229-BD49-E2334D875691}" srcOrd="0" destOrd="0" presId="urn:microsoft.com/office/officeart/2005/8/layout/bProcess2"/>
    <dgm:cxn modelId="{DB96D2E8-3EC1-4E88-B655-B521313E9CEC}" type="presParOf" srcId="{A395D6DD-21C8-431A-9C3A-DF7F9D161A1D}" destId="{E095760E-681E-4B85-B12C-A29C4ED76838}" srcOrd="1" destOrd="0" presId="urn:microsoft.com/office/officeart/2005/8/layout/bProcess2"/>
    <dgm:cxn modelId="{CCA13844-BC0E-4961-90A9-DB065E52051E}" type="presParOf" srcId="{E48569B5-5EFD-4C26-8470-C731F5745F7C}" destId="{C7193815-F348-4F00-8A9D-6AC6247A8466}" srcOrd="3" destOrd="0" presId="urn:microsoft.com/office/officeart/2005/8/layout/bProcess2"/>
    <dgm:cxn modelId="{73BC3CF4-040F-4036-956A-6B4959BB213B}" type="presParOf" srcId="{E48569B5-5EFD-4C26-8470-C731F5745F7C}" destId="{70F27187-492D-4A95-895B-0E83F1992F5C}" srcOrd="4" destOrd="0" presId="urn:microsoft.com/office/officeart/2005/8/layout/bProcess2"/>
    <dgm:cxn modelId="{6FFF86DD-DB92-424B-BC15-1E66A00469A8}" type="presParOf" srcId="{70F27187-492D-4A95-895B-0E83F1992F5C}" destId="{B077E0D8-FAB3-427C-A12C-325BD5C02EEE}" srcOrd="0" destOrd="0" presId="urn:microsoft.com/office/officeart/2005/8/layout/bProcess2"/>
    <dgm:cxn modelId="{FC52C4E0-34BF-4B89-A2A7-E6B4752D3DD8}" type="presParOf" srcId="{70F27187-492D-4A95-895B-0E83F1992F5C}" destId="{5B9F0E4A-33BE-4108-A4D7-4229FF15E5FA}" srcOrd="1" destOrd="0" presId="urn:microsoft.com/office/officeart/2005/8/layout/bProcess2"/>
    <dgm:cxn modelId="{AB7BA96D-C9A2-4E0E-AD53-1FF985C50073}" type="presParOf" srcId="{E48569B5-5EFD-4C26-8470-C731F5745F7C}" destId="{19E8688B-DB20-4835-A9BF-B7B8FCB7373C}" srcOrd="5" destOrd="0" presId="urn:microsoft.com/office/officeart/2005/8/layout/bProcess2"/>
    <dgm:cxn modelId="{540EB17F-0886-484E-86D2-276E9F612C80}" type="presParOf" srcId="{E48569B5-5EFD-4C26-8470-C731F5745F7C}" destId="{142BB427-3256-42A8-86E5-2E384E724FE1}" srcOrd="6" destOrd="0" presId="urn:microsoft.com/office/officeart/2005/8/layout/bProcess2"/>
    <dgm:cxn modelId="{6AE986A6-C510-4880-B9E6-FFD5B4087564}" type="presParOf" srcId="{142BB427-3256-42A8-86E5-2E384E724FE1}" destId="{585437E7-CA27-4C76-9C06-E424268F4F27}" srcOrd="0" destOrd="0" presId="urn:microsoft.com/office/officeart/2005/8/layout/bProcess2"/>
    <dgm:cxn modelId="{6D6D908E-08B9-4EBF-93D0-AA713D3D33A3}" type="presParOf" srcId="{142BB427-3256-42A8-86E5-2E384E724FE1}" destId="{73E89154-69BC-4827-8927-9C1EC27BC060}" srcOrd="1" destOrd="0" presId="urn:microsoft.com/office/officeart/2005/8/layout/bProcess2"/>
    <dgm:cxn modelId="{9112E06C-A89B-4CC4-812E-2B0572D773C0}" type="presParOf" srcId="{E48569B5-5EFD-4C26-8470-C731F5745F7C}" destId="{9DDC847D-26D1-4BC6-821B-A203F7461B67}" srcOrd="7" destOrd="0" presId="urn:microsoft.com/office/officeart/2005/8/layout/bProcess2"/>
    <dgm:cxn modelId="{FE23440F-5FC2-4DE1-8856-7A786A9B94F1}" type="presParOf" srcId="{E48569B5-5EFD-4C26-8470-C731F5745F7C}" destId="{514A6670-9527-4EC8-9452-B6BDC161D64A}" srcOrd="8"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6D9DE-7DB9-4811-B9B0-B44D07B96C27}">
      <dsp:nvSpPr>
        <dsp:cNvPr id="0" name=""/>
        <dsp:cNvSpPr/>
      </dsp:nvSpPr>
      <dsp:spPr>
        <a:xfrm>
          <a:off x="4096" y="66870"/>
          <a:ext cx="2497138" cy="166323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US" sz="2000" b="1" kern="1200" dirty="0">
              <a:solidFill>
                <a:schemeClr val="tx2"/>
              </a:solidFill>
              <a:latin typeface="Calibri" panose="020F0502020204030204" pitchFamily="34" charset="0"/>
              <a:ea typeface="Calibri" panose="020F0502020204030204" pitchFamily="34" charset="0"/>
              <a:cs typeface="Calibri" panose="020F0502020204030204" pitchFamily="34" charset="0"/>
            </a:rPr>
            <a:t>2007</a:t>
          </a:r>
          <a:r>
            <a:rPr lang="en-US" sz="1600" kern="1200" dirty="0">
              <a:latin typeface="Calibri" panose="020F0502020204030204" pitchFamily="34" charset="0"/>
              <a:ea typeface="Calibri" panose="020F0502020204030204" pitchFamily="34" charset="0"/>
              <a:cs typeface="Calibri" panose="020F0502020204030204" pitchFamily="34" charset="0"/>
            </a:rPr>
            <a:t> focus on LGBTI+ intersections with HIV as part of UNDP’s mandate as co-sponsor of UNAIDS</a:t>
          </a:r>
        </a:p>
      </dsp:txBody>
      <dsp:txXfrm>
        <a:off x="369793" y="310445"/>
        <a:ext cx="1765744" cy="1176087"/>
      </dsp:txXfrm>
    </dsp:sp>
    <dsp:sp modelId="{09C62B22-B9AB-4197-B8AC-172251CE42BE}">
      <dsp:nvSpPr>
        <dsp:cNvPr id="0" name=""/>
        <dsp:cNvSpPr/>
      </dsp:nvSpPr>
      <dsp:spPr>
        <a:xfrm rot="10800000">
          <a:off x="1001521" y="1855681"/>
          <a:ext cx="502289" cy="26621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95760E-681E-4B85-B12C-A29C4ED76838}">
      <dsp:nvSpPr>
        <dsp:cNvPr id="0" name=""/>
        <dsp:cNvSpPr/>
      </dsp:nvSpPr>
      <dsp:spPr>
        <a:xfrm>
          <a:off x="188170" y="2232398"/>
          <a:ext cx="2128991" cy="205206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latin typeface="Calibri" panose="020F0502020204030204" pitchFamily="34" charset="0"/>
              <a:ea typeface="Calibri" panose="020F0502020204030204" pitchFamily="34" charset="0"/>
              <a:cs typeface="Calibri" panose="020F0502020204030204" pitchFamily="34" charset="0"/>
            </a:rPr>
            <a:t>2014</a:t>
          </a:r>
          <a:r>
            <a:rPr lang="en-US" sz="1600" b="1" kern="1200" dirty="0">
              <a:latin typeface="Calibri" panose="020F0502020204030204" pitchFamily="34" charset="0"/>
              <a:ea typeface="Calibri" panose="020F0502020204030204" pitchFamily="34" charset="0"/>
              <a:cs typeface="Calibri" panose="020F0502020204030204" pitchFamily="34" charset="0"/>
            </a:rPr>
            <a:t> </a:t>
          </a:r>
          <a:r>
            <a:rPr lang="en-US" sz="1600" b="0" kern="1200" dirty="0">
              <a:latin typeface="Calibri" panose="020F0502020204030204" pitchFamily="34" charset="0"/>
              <a:ea typeface="Calibri" panose="020F0502020204030204" pitchFamily="34" charset="0"/>
              <a:cs typeface="Calibri" panose="020F0502020204030204" pitchFamily="34" charset="0"/>
            </a:rPr>
            <a:t>lens of social inclusion and </a:t>
          </a:r>
          <a:r>
            <a:rPr lang="en-US" sz="1600" kern="1200" dirty="0">
              <a:latin typeface="Calibri" panose="020F0502020204030204" pitchFamily="34" charset="0"/>
              <a:ea typeface="Calibri" panose="020F0502020204030204" pitchFamily="34" charset="0"/>
              <a:cs typeface="Calibri" panose="020F0502020204030204" pitchFamily="34" charset="0"/>
            </a:rPr>
            <a:t>launch of first major LGBTI+ initiative </a:t>
          </a:r>
          <a:r>
            <a:rPr lang="en-US" sz="1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beyond HIV </a:t>
          </a:r>
          <a:r>
            <a:rPr lang="en-US" sz="16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600" b="1" u="sng"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Being LGBTI in Asia-Pacific</a:t>
          </a:r>
          <a:endParaRPr lang="en-US" sz="1600" b="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499954" y="2532917"/>
        <a:ext cx="1505423" cy="1451031"/>
      </dsp:txXfrm>
    </dsp:sp>
    <dsp:sp modelId="{C7193815-F348-4F00-8A9D-6AC6247A8466}">
      <dsp:nvSpPr>
        <dsp:cNvPr id="0" name=""/>
        <dsp:cNvSpPr/>
      </dsp:nvSpPr>
      <dsp:spPr>
        <a:xfrm rot="5458429">
          <a:off x="2531114" y="3151325"/>
          <a:ext cx="502289" cy="26621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9F0E4A-33BE-4108-A4D7-4229FF15E5FA}">
      <dsp:nvSpPr>
        <dsp:cNvPr id="0" name=""/>
        <dsp:cNvSpPr/>
      </dsp:nvSpPr>
      <dsp:spPr>
        <a:xfrm>
          <a:off x="3230603" y="2343167"/>
          <a:ext cx="4646135" cy="197674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latin typeface="Calibri" panose="020F0502020204030204" pitchFamily="34" charset="0"/>
              <a:ea typeface="Calibri" panose="020F0502020204030204" pitchFamily="34" charset="0"/>
              <a:cs typeface="Calibri" panose="020F0502020204030204" pitchFamily="34" charset="0"/>
            </a:rPr>
            <a:t>2015-2018</a:t>
          </a:r>
          <a:r>
            <a:rPr lang="en-US" sz="2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600" kern="1200" dirty="0">
              <a:latin typeface="Calibri" panose="020F0502020204030204" pitchFamily="34" charset="0"/>
              <a:ea typeface="Calibri" panose="020F0502020204030204" pitchFamily="34" charset="0"/>
              <a:cs typeface="Calibri" panose="020F0502020204030204" pitchFamily="34" charset="0"/>
            </a:rPr>
            <a:t>other regional projects launched </a:t>
          </a:r>
          <a:r>
            <a:rPr lang="en-US" sz="1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including </a:t>
          </a:r>
          <a:r>
            <a:rPr lang="en-US" sz="1600" b="1" u="sng"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Being LGBTI in Eastern Europe</a:t>
          </a:r>
          <a:r>
            <a:rPr lang="en-GB" sz="1600" b="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600" b="1" u="sng"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Being LGBTI in the Caribbean</a:t>
          </a:r>
          <a:r>
            <a:rPr lang="en-US" sz="1600" b="1" kern="1200" dirty="0">
              <a:solidFill>
                <a:schemeClr val="tx1">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n-US" sz="1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and the Africa-focused project on </a:t>
          </a:r>
          <a:r>
            <a:rPr lang="en-US" sz="1600" b="1" u="sng"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4">
                <a:extLst>
                  <a:ext uri="{A12FA001-AC4F-418D-AE19-62706E023703}">
                    <ahyp:hlinkClr xmlns:ahyp="http://schemas.microsoft.com/office/drawing/2018/hyperlinkcolor" val="tx"/>
                  </a:ext>
                </a:extLst>
              </a:hlinkClick>
            </a:rPr>
            <a:t>Sexual Orientation and Gender Identities and Rights</a:t>
          </a:r>
          <a:endParaRPr lang="en-US" sz="1600"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3911014" y="2632655"/>
        <a:ext cx="3285313" cy="1397769"/>
      </dsp:txXfrm>
    </dsp:sp>
    <dsp:sp modelId="{19E8688B-DB20-4835-A9BF-B7B8FCB7373C}">
      <dsp:nvSpPr>
        <dsp:cNvPr id="0" name=""/>
        <dsp:cNvSpPr/>
      </dsp:nvSpPr>
      <dsp:spPr>
        <a:xfrm rot="21571895">
          <a:off x="5291348" y="1831160"/>
          <a:ext cx="502289" cy="26621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E89154-69BC-4827-8927-9C1EC27BC060}">
      <dsp:nvSpPr>
        <dsp:cNvPr id="0" name=""/>
        <dsp:cNvSpPr/>
      </dsp:nvSpPr>
      <dsp:spPr>
        <a:xfrm>
          <a:off x="3761884" y="0"/>
          <a:ext cx="3542182" cy="1600433"/>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latin typeface="Calibri" panose="020F0502020204030204" pitchFamily="34" charset="0"/>
              <a:ea typeface="Calibri" panose="020F0502020204030204" pitchFamily="34" charset="0"/>
              <a:cs typeface="Calibri" panose="020F0502020204030204" pitchFamily="34" charset="0"/>
            </a:rPr>
            <a:t>2021</a:t>
          </a:r>
          <a:r>
            <a:rPr lang="en-US" sz="16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600" b="1" u="sng"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5">
                <a:extLst>
                  <a:ext uri="{A12FA001-AC4F-418D-AE19-62706E023703}">
                    <ahyp:hlinkClr xmlns:ahyp="http://schemas.microsoft.com/office/drawing/2018/hyperlinkcolor" val="tx"/>
                  </a:ext>
                </a:extLst>
              </a:hlinkClick>
            </a:rPr>
            <a:t>#webelongafrica</a:t>
          </a:r>
          <a:r>
            <a:rPr lang="en-US" sz="1600" b="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600" b="1" kern="1200" dirty="0">
              <a:latin typeface="Calibri" panose="020F0502020204030204" pitchFamily="34" charset="0"/>
              <a:ea typeface="Calibri" panose="020F0502020204030204" pitchFamily="34" charset="0"/>
              <a:cs typeface="Calibri" panose="020F0502020204030204" pitchFamily="34" charset="0"/>
            </a:rPr>
            <a:t>- </a:t>
          </a:r>
          <a:r>
            <a:rPr lang="en-US" sz="1600" kern="1200" dirty="0">
              <a:latin typeface="Calibri" panose="020F0502020204030204" pitchFamily="34" charset="0"/>
              <a:ea typeface="Calibri" panose="020F0502020204030204" pitchFamily="34" charset="0"/>
              <a:cs typeface="Calibri" panose="020F0502020204030204" pitchFamily="34" charset="0"/>
            </a:rPr>
            <a:t>the </a:t>
          </a:r>
          <a:r>
            <a:rPr lang="en-GB" sz="1600" kern="1200" dirty="0">
              <a:latin typeface="Calibri" panose="020F0502020204030204" pitchFamily="34" charset="0"/>
              <a:ea typeface="Calibri" panose="020F0502020204030204" pitchFamily="34" charset="0"/>
              <a:cs typeface="Calibri" panose="020F0502020204030204" pitchFamily="34" charset="0"/>
            </a:rPr>
            <a:t>Inclusive Governance Initiative and the Southern Africa Young Key Populations Inclusion Initiative</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4280625" y="234378"/>
        <a:ext cx="2504700" cy="1131677"/>
      </dsp:txXfrm>
    </dsp:sp>
    <dsp:sp modelId="{9DDC847D-26D1-4BC6-821B-A203F7461B67}">
      <dsp:nvSpPr>
        <dsp:cNvPr id="0" name=""/>
        <dsp:cNvSpPr/>
      </dsp:nvSpPr>
      <dsp:spPr>
        <a:xfrm rot="6632803">
          <a:off x="7316548" y="1429751"/>
          <a:ext cx="502289" cy="26621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4A6670-9527-4EC8-9452-B6BDC161D64A}">
      <dsp:nvSpPr>
        <dsp:cNvPr id="0" name=""/>
        <dsp:cNvSpPr/>
      </dsp:nvSpPr>
      <dsp:spPr>
        <a:xfrm>
          <a:off x="8194672" y="756498"/>
          <a:ext cx="1929020" cy="280574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By 2023 </a:t>
          </a:r>
          <a:r>
            <a:rPr lang="en-US" sz="16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UNDP had supported </a:t>
          </a:r>
          <a:r>
            <a:rPr lang="en-GB" sz="16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almost </a:t>
          </a:r>
          <a:r>
            <a:rPr lang="en-GB" sz="2000" b="1" kern="12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100 countries </a:t>
          </a:r>
          <a:r>
            <a:rPr lang="en-GB" sz="16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to include LGBTI+ people and issues in development efforts</a:t>
          </a:r>
          <a:endParaRPr lang="en-US" sz="1600" b="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8477170" y="1167390"/>
        <a:ext cx="1364024" cy="198396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4825E-C0C1-4545-8CD8-E95407852DBF}" type="datetimeFigureOut">
              <a:rPr lang="en-KE" smtClean="0"/>
              <a:t>10/28/24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16793-03C2-B44C-BFC9-21AB6EC5E2D1}" type="slidenum">
              <a:rPr lang="en-KE" smtClean="0"/>
              <a:t>‹#›</a:t>
            </a:fld>
            <a:endParaRPr lang="en-KE"/>
          </a:p>
        </p:txBody>
      </p:sp>
    </p:spTree>
    <p:extLst>
      <p:ext uri="{BB962C8B-B14F-4D97-AF65-F5344CB8AC3E}">
        <p14:creationId xmlns:p14="http://schemas.microsoft.com/office/powerpoint/2010/main" val="19639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E1716793-03C2-B44C-BFC9-21AB6EC5E2D1}" type="slidenum">
              <a:rPr lang="en-KE" smtClean="0"/>
              <a:t>2</a:t>
            </a:fld>
            <a:endParaRPr lang="en-KE"/>
          </a:p>
        </p:txBody>
      </p:sp>
    </p:spTree>
    <p:extLst>
      <p:ext uri="{BB962C8B-B14F-4D97-AF65-F5344CB8AC3E}">
        <p14:creationId xmlns:p14="http://schemas.microsoft.com/office/powerpoint/2010/main" val="16743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KE"/>
              <a:t>The most documented interventions are: 1) capacity building of rights holders, 2) building the evidence base through research and documentation 3) training and sensitization of duty bearers 4) access to and provision of legal services 5) establishing and working with coalitions, networks and alliances.</a:t>
            </a:r>
          </a:p>
          <a:p>
            <a:endParaRPr lang="en-US" dirty="0"/>
          </a:p>
        </p:txBody>
      </p:sp>
      <p:sp>
        <p:nvSpPr>
          <p:cNvPr id="4" name="Slide Number Placeholder 3"/>
          <p:cNvSpPr>
            <a:spLocks noGrp="1"/>
          </p:cNvSpPr>
          <p:nvPr>
            <p:ph type="sldNum" sz="quarter" idx="5"/>
          </p:nvPr>
        </p:nvSpPr>
        <p:spPr/>
        <p:txBody>
          <a:bodyPr/>
          <a:lstStyle/>
          <a:p>
            <a:fld id="{E1716793-03C2-B44C-BFC9-21AB6EC5E2D1}" type="slidenum">
              <a:rPr lang="en-KE" smtClean="0"/>
              <a:t>3</a:t>
            </a:fld>
            <a:endParaRPr lang="en-KE"/>
          </a:p>
        </p:txBody>
      </p:sp>
    </p:spTree>
    <p:extLst>
      <p:ext uri="{BB962C8B-B14F-4D97-AF65-F5344CB8AC3E}">
        <p14:creationId xmlns:p14="http://schemas.microsoft.com/office/powerpoint/2010/main" val="372261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1716793-03C2-B44C-BFC9-21AB6EC5E2D1}" type="slidenum">
              <a:rPr lang="en-KE" smtClean="0"/>
              <a:t>7</a:t>
            </a:fld>
            <a:endParaRPr lang="en-KE"/>
          </a:p>
        </p:txBody>
      </p:sp>
    </p:spTree>
    <p:extLst>
      <p:ext uri="{BB962C8B-B14F-4D97-AF65-F5344CB8AC3E}">
        <p14:creationId xmlns:p14="http://schemas.microsoft.com/office/powerpoint/2010/main" val="163182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2F6B-D51E-3548-4945-34BC8912C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FD18E-4B78-B2B9-4D52-FCDEBB04C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9C5D3-3F16-40C7-3C41-98F29DDBD11E}"/>
              </a:ext>
            </a:extLst>
          </p:cNvPr>
          <p:cNvSpPr>
            <a:spLocks noGrp="1"/>
          </p:cNvSpPr>
          <p:nvPr>
            <p:ph type="body" idx="1"/>
          </p:nvPr>
        </p:nvSpPr>
        <p:spPr/>
        <p:txBody>
          <a:bodyPr/>
          <a:lstStyle/>
          <a:p>
            <a:r>
              <a:rPr lang="en-US" sz="1200" b="0" i="0" u="none" strike="noStrike" dirty="0">
                <a:solidFill>
                  <a:srgbClr val="000000"/>
                </a:solidFill>
                <a:effectLst/>
                <a:latin typeface="ProximaNova" panose="02000506030000020004" pitchFamily="2" charset="0"/>
              </a:rPr>
              <a:t>Lack of gender recognition fosters widespread social exclusion, stigma, discrimination and violence when individuals are perceived to deviate from gender norms because their gender identity and/or expression does not coincide with their sex assigned at birth.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In Pakistan, UNDP played a key role in the development of the National Strategic Framework for Transgender Persons' Protection and Political Inclusion. This work was underpinned by strategies such as monitoring the legal environment and mobilizing community voices—key tactics identified in our evidence review of effective approaches by key populations. Working with the Election Commission of Pakistan and NADRA, we helped improve transgender individuals' access to electoral participation</a:t>
            </a:r>
            <a:r>
              <a:rPr lang="en-US" dirty="0">
                <a:effectLst/>
              </a:rPr>
              <a:t> .</a:t>
            </a:r>
            <a:endParaRPr lang="en-KE"/>
          </a:p>
          <a:p>
            <a:endParaRPr lang="en-KE" dirty="0"/>
          </a:p>
        </p:txBody>
      </p:sp>
      <p:sp>
        <p:nvSpPr>
          <p:cNvPr id="4" name="Slide Number Placeholder 3">
            <a:extLst>
              <a:ext uri="{FF2B5EF4-FFF2-40B4-BE49-F238E27FC236}">
                <a16:creationId xmlns:a16="http://schemas.microsoft.com/office/drawing/2014/main" id="{553F2680-75F9-D0F6-B54F-62A59AAB35BB}"/>
              </a:ext>
            </a:extLst>
          </p:cNvPr>
          <p:cNvSpPr>
            <a:spLocks noGrp="1"/>
          </p:cNvSpPr>
          <p:nvPr>
            <p:ph type="sldNum" sz="quarter" idx="5"/>
          </p:nvPr>
        </p:nvSpPr>
        <p:spPr/>
        <p:txBody>
          <a:bodyPr/>
          <a:lstStyle/>
          <a:p>
            <a:fld id="{E1716793-03C2-B44C-BFC9-21AB6EC5E2D1}" type="slidenum">
              <a:rPr lang="en-KE" smtClean="0"/>
              <a:t>8</a:t>
            </a:fld>
            <a:endParaRPr lang="en-KE"/>
          </a:p>
        </p:txBody>
      </p:sp>
    </p:spTree>
    <p:extLst>
      <p:ext uri="{BB962C8B-B14F-4D97-AF65-F5344CB8AC3E}">
        <p14:creationId xmlns:p14="http://schemas.microsoft.com/office/powerpoint/2010/main" val="244656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E1716793-03C2-B44C-BFC9-21AB6EC5E2D1}" type="slidenum">
              <a:rPr lang="en-KE" smtClean="0"/>
              <a:t>9</a:t>
            </a:fld>
            <a:endParaRPr lang="en-KE"/>
          </a:p>
        </p:txBody>
      </p:sp>
    </p:spTree>
    <p:extLst>
      <p:ext uri="{BB962C8B-B14F-4D97-AF65-F5344CB8AC3E}">
        <p14:creationId xmlns:p14="http://schemas.microsoft.com/office/powerpoint/2010/main" val="213001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7F89-20EF-B1BE-65A0-D71852F28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FEDA0-0969-AAB5-BBC4-BCF2D33B7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DDC26-76C6-D9C8-7694-FD6D0634B506}"/>
              </a:ext>
            </a:extLst>
          </p:cNvPr>
          <p:cNvSpPr>
            <a:spLocks noGrp="1"/>
          </p:cNvSpPr>
          <p:nvPr>
            <p:ph type="body" idx="1"/>
          </p:nvPr>
        </p:nvSpPr>
        <p:spPr/>
        <p:txBody>
          <a:bodyPr/>
          <a:lstStyle/>
          <a:p>
            <a:endParaRPr lang="en-KE"/>
          </a:p>
        </p:txBody>
      </p:sp>
      <p:sp>
        <p:nvSpPr>
          <p:cNvPr id="4" name="Slide Number Placeholder 3">
            <a:extLst>
              <a:ext uri="{FF2B5EF4-FFF2-40B4-BE49-F238E27FC236}">
                <a16:creationId xmlns:a16="http://schemas.microsoft.com/office/drawing/2014/main" id="{B1F81CB4-A92D-2463-2BA8-EA7AC3D47AD7}"/>
              </a:ext>
            </a:extLst>
          </p:cNvPr>
          <p:cNvSpPr>
            <a:spLocks noGrp="1"/>
          </p:cNvSpPr>
          <p:nvPr>
            <p:ph type="sldNum" sz="quarter" idx="5"/>
          </p:nvPr>
        </p:nvSpPr>
        <p:spPr/>
        <p:txBody>
          <a:bodyPr/>
          <a:lstStyle/>
          <a:p>
            <a:fld id="{E1716793-03C2-B44C-BFC9-21AB6EC5E2D1}" type="slidenum">
              <a:rPr lang="en-KE" smtClean="0"/>
              <a:t>10</a:t>
            </a:fld>
            <a:endParaRPr lang="en-KE"/>
          </a:p>
        </p:txBody>
      </p:sp>
    </p:spTree>
    <p:extLst>
      <p:ext uri="{BB962C8B-B14F-4D97-AF65-F5344CB8AC3E}">
        <p14:creationId xmlns:p14="http://schemas.microsoft.com/office/powerpoint/2010/main" val="198512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F9CF2-DB40-4714-F4F4-0C83F8288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F06F1-B458-7FDB-7979-A739E8B2F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A0561-C748-64A2-FC71-B71BCE24D0B8}"/>
              </a:ext>
            </a:extLst>
          </p:cNvPr>
          <p:cNvSpPr>
            <a:spLocks noGrp="1"/>
          </p:cNvSpPr>
          <p:nvPr>
            <p:ph type="body" idx="1"/>
          </p:nvPr>
        </p:nvSpPr>
        <p:spPr/>
        <p:txBody>
          <a:bodyPr/>
          <a:lstStyle/>
          <a:p>
            <a:endParaRPr lang="en-KE"/>
          </a:p>
        </p:txBody>
      </p:sp>
      <p:sp>
        <p:nvSpPr>
          <p:cNvPr id="4" name="Slide Number Placeholder 3">
            <a:extLst>
              <a:ext uri="{FF2B5EF4-FFF2-40B4-BE49-F238E27FC236}">
                <a16:creationId xmlns:a16="http://schemas.microsoft.com/office/drawing/2014/main" id="{B06E2535-F96D-4065-0DE9-DEF1C42705B3}"/>
              </a:ext>
            </a:extLst>
          </p:cNvPr>
          <p:cNvSpPr>
            <a:spLocks noGrp="1"/>
          </p:cNvSpPr>
          <p:nvPr>
            <p:ph type="sldNum" sz="quarter" idx="5"/>
          </p:nvPr>
        </p:nvSpPr>
        <p:spPr/>
        <p:txBody>
          <a:bodyPr/>
          <a:lstStyle/>
          <a:p>
            <a:fld id="{E1716793-03C2-B44C-BFC9-21AB6EC5E2D1}" type="slidenum">
              <a:rPr lang="en-KE" smtClean="0"/>
              <a:t>11</a:t>
            </a:fld>
            <a:endParaRPr lang="en-KE"/>
          </a:p>
        </p:txBody>
      </p:sp>
    </p:spTree>
    <p:extLst>
      <p:ext uri="{BB962C8B-B14F-4D97-AF65-F5344CB8AC3E}">
        <p14:creationId xmlns:p14="http://schemas.microsoft.com/office/powerpoint/2010/main" val="248225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E1716793-03C2-B44C-BFC9-21AB6EC5E2D1}" type="slidenum">
              <a:rPr lang="en-KE" smtClean="0"/>
              <a:t>12</a:t>
            </a:fld>
            <a:endParaRPr lang="en-KE"/>
          </a:p>
        </p:txBody>
      </p:sp>
    </p:spTree>
    <p:extLst>
      <p:ext uri="{BB962C8B-B14F-4D97-AF65-F5344CB8AC3E}">
        <p14:creationId xmlns:p14="http://schemas.microsoft.com/office/powerpoint/2010/main" val="78953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9897BB-544F-DB40-916D-E699BFE8973C}"/>
              </a:ext>
            </a:extLst>
          </p:cNvPr>
          <p:cNvSpPr>
            <a:spLocks noGrp="1"/>
          </p:cNvSpPr>
          <p:nvPr>
            <p:ph type="ctrTitle"/>
          </p:nvPr>
        </p:nvSpPr>
        <p:spPr>
          <a:xfrm>
            <a:off x="1215082" y="3031435"/>
            <a:ext cx="10831144" cy="1022224"/>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7FFFDE2-8BE8-134F-8FBB-D25EA4B1061C}"/>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10971802" y="460827"/>
            <a:ext cx="637103" cy="1295712"/>
          </a:xfrm>
          <a:prstGeom prst="rect">
            <a:avLst/>
          </a:prstGeom>
        </p:spPr>
      </p:pic>
    </p:spTree>
    <p:extLst>
      <p:ext uri="{BB962C8B-B14F-4D97-AF65-F5344CB8AC3E}">
        <p14:creationId xmlns:p14="http://schemas.microsoft.com/office/powerpoint/2010/main" val="109509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A90407-D02D-9F49-8A2C-3443310CFDAE}"/>
              </a:ext>
            </a:extLst>
          </p:cNvPr>
          <p:cNvSpPr>
            <a:spLocks noGrp="1"/>
          </p:cNvSpPr>
          <p:nvPr>
            <p:ph type="ctrTitle"/>
          </p:nvPr>
        </p:nvSpPr>
        <p:spPr>
          <a:xfrm>
            <a:off x="1215082" y="3031435"/>
            <a:ext cx="10831144" cy="1022224"/>
          </a:xfrm>
        </p:spPr>
        <p:txBody>
          <a:bodyPr anchor="b"/>
          <a:lstStyle>
            <a:lvl1pPr algn="l">
              <a:defRPr sz="6000">
                <a:solidFill>
                  <a:schemeClr val="bg2">
                    <a:lumMod val="10000"/>
                  </a:schemeClr>
                </a:solidFill>
              </a:defRPr>
            </a:lvl1pPr>
          </a:lstStyle>
          <a:p>
            <a:r>
              <a:rPr lang="en-US"/>
              <a:t>Click to edit Master title style</a:t>
            </a:r>
          </a:p>
        </p:txBody>
      </p:sp>
      <p:sp>
        <p:nvSpPr>
          <p:cNvPr id="4" name="Subtitle 2">
            <a:extLst>
              <a:ext uri="{FF2B5EF4-FFF2-40B4-BE49-F238E27FC236}">
                <a16:creationId xmlns:a16="http://schemas.microsoft.com/office/drawing/2014/main" id="{412AB11C-65A4-2C46-ACEE-025A020E41DD}"/>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794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5486898" y="2190236"/>
            <a:ext cx="1218203" cy="2477528"/>
          </a:xfrm>
          <a:prstGeom prst="rect">
            <a:avLst/>
          </a:prstGeom>
        </p:spPr>
      </p:pic>
    </p:spTree>
    <p:extLst>
      <p:ext uri="{BB962C8B-B14F-4D97-AF65-F5344CB8AC3E}">
        <p14:creationId xmlns:p14="http://schemas.microsoft.com/office/powerpoint/2010/main" val="272588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5B008-0300-494D-8CC7-50F4AE8D4D36}"/>
              </a:ext>
            </a:extLst>
          </p:cNvPr>
          <p:cNvPicPr>
            <a:picLocks noChangeAspect="1"/>
          </p:cNvPicPr>
          <p:nvPr userDrawn="1"/>
        </p:nvPicPr>
        <p:blipFill>
          <a:blip r:embed="rId2">
            <a:alphaModFix amt="75000"/>
          </a:blip>
          <a:stretch>
            <a:fillRect/>
          </a:stretch>
        </p:blipFill>
        <p:spPr>
          <a:xfrm>
            <a:off x="0" y="0"/>
            <a:ext cx="12192000" cy="6858000"/>
          </a:xfrm>
          <a:prstGeom prst="rect">
            <a:avLst/>
          </a:prstGeom>
          <a:noFill/>
        </p:spPr>
      </p:pic>
      <p:sp>
        <p:nvSpPr>
          <p:cNvPr id="9" name="Title 1">
            <a:extLst>
              <a:ext uri="{FF2B5EF4-FFF2-40B4-BE49-F238E27FC236}">
                <a16:creationId xmlns:a16="http://schemas.microsoft.com/office/drawing/2014/main" id="{F35618AC-FCE5-9545-A06C-F73B94FCF4F5}"/>
              </a:ext>
            </a:extLst>
          </p:cNvPr>
          <p:cNvSpPr>
            <a:spLocks noGrp="1"/>
          </p:cNvSpPr>
          <p:nvPr>
            <p:ph type="ctrTitle"/>
          </p:nvPr>
        </p:nvSpPr>
        <p:spPr>
          <a:xfrm>
            <a:off x="1215082" y="3031435"/>
            <a:ext cx="10831144" cy="1022224"/>
          </a:xfrm>
          <a:prstGeom prst="rect">
            <a:avLst/>
          </a:prstGeom>
        </p:spPr>
        <p:txBody>
          <a:bodyPr anchor="b"/>
          <a:lstStyle>
            <a:lvl1pPr algn="l">
              <a:defRPr sz="6000"/>
            </a:lvl1pPr>
          </a:lstStyle>
          <a:p>
            <a:r>
              <a:rPr lang="en-US"/>
              <a:t>Click to edit Master title style</a:t>
            </a:r>
          </a:p>
        </p:txBody>
      </p:sp>
      <p:sp>
        <p:nvSpPr>
          <p:cNvPr id="10" name="Subtitle 2">
            <a:extLst>
              <a:ext uri="{FF2B5EF4-FFF2-40B4-BE49-F238E27FC236}">
                <a16:creationId xmlns:a16="http://schemas.microsoft.com/office/drawing/2014/main" id="{9972E17F-73DC-4E47-B357-39CB55DCC1AA}"/>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close up of a sign&#10;&#10;Description automatically generated">
            <a:extLst>
              <a:ext uri="{FF2B5EF4-FFF2-40B4-BE49-F238E27FC236}">
                <a16:creationId xmlns:a16="http://schemas.microsoft.com/office/drawing/2014/main" id="{DEF2F31D-0BDC-F549-9C33-1362DE75CE83}"/>
              </a:ext>
            </a:extLst>
          </p:cNvPr>
          <p:cNvPicPr>
            <a:picLocks noChangeAspect="1"/>
          </p:cNvPicPr>
          <p:nvPr userDrawn="1"/>
        </p:nvPicPr>
        <p:blipFill>
          <a:blip r:embed="rId3"/>
          <a:stretch>
            <a:fillRect/>
          </a:stretch>
        </p:blipFill>
        <p:spPr>
          <a:xfrm>
            <a:off x="10975308" y="456106"/>
            <a:ext cx="639857" cy="1295711"/>
          </a:xfrm>
          <a:prstGeom prst="rect">
            <a:avLst/>
          </a:prstGeom>
        </p:spPr>
      </p:pic>
    </p:spTree>
    <p:extLst>
      <p:ext uri="{BB962C8B-B14F-4D97-AF65-F5344CB8AC3E}">
        <p14:creationId xmlns:p14="http://schemas.microsoft.com/office/powerpoint/2010/main" val="55488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EB64-C0C7-6C43-B1A2-51C21FE16E1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E65FCF-499D-6E45-B3AF-F414ABF50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772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21F9-4398-B14F-B02F-EFA3BCAC7F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7F5E4-EAD3-8B42-9885-D7319185C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8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9CEA-A734-4A44-92E3-56758F5C5B9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AA4D1F-F0BD-8B43-9624-DE52BC95A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26995-C0D3-1C4D-B316-C55A678E7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2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D3F0D6-21E2-AD40-ADB2-86E6C0E8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DB3F4-A41E-B74E-81FF-2CE011381D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B1B4E-770D-634E-8CC9-C8F7CDB0E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D713-21DD-7344-87D9-DD08DE310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333EC3E-0F82-FA49-928B-1093BF6AB116}"/>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51894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183A-87FA-904B-B8FC-31D5F4DD7F7E}"/>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15292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4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F9904-060E-9243-9D0A-72C1077A0F60}"/>
              </a:ext>
            </a:extLst>
          </p:cNvPr>
          <p:cNvSpPr>
            <a:spLocks noGrp="1"/>
          </p:cNvSpPr>
          <p:nvPr>
            <p:ph idx="1"/>
          </p:nvPr>
        </p:nvSpPr>
        <p:spPr>
          <a:xfrm>
            <a:off x="5180012" y="15263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42856-C495-1740-834F-9EEB4CA77862}"/>
              </a:ext>
            </a:extLst>
          </p:cNvPr>
          <p:cNvSpPr>
            <a:spLocks noGrp="1"/>
          </p:cNvSpPr>
          <p:nvPr>
            <p:ph type="body" sz="half" idx="2"/>
          </p:nvPr>
        </p:nvSpPr>
        <p:spPr>
          <a:xfrm>
            <a:off x="839788" y="1526381"/>
            <a:ext cx="3932237" cy="43426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059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C4D4-802E-2347-A4FC-6A9012223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5BFDC-A994-AD4B-8006-8BE297E198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6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4DC307-33D6-2F4C-BE6C-9B3D37B57E9C}"/>
              </a:ext>
            </a:extLst>
          </p:cNvPr>
          <p:cNvSpPr>
            <a:spLocks noGrp="1"/>
          </p:cNvSpPr>
          <p:nvPr>
            <p:ph type="pic" idx="1"/>
          </p:nvPr>
        </p:nvSpPr>
        <p:spPr>
          <a:xfrm>
            <a:off x="5183188" y="1580322"/>
            <a:ext cx="6172200" cy="42807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AB67-A291-1945-B3C2-A6150D8EC892}"/>
              </a:ext>
            </a:extLst>
          </p:cNvPr>
          <p:cNvSpPr>
            <a:spLocks noGrp="1"/>
          </p:cNvSpPr>
          <p:nvPr>
            <p:ph type="body" sz="half" idx="2"/>
          </p:nvPr>
        </p:nvSpPr>
        <p:spPr>
          <a:xfrm>
            <a:off x="839788" y="1580322"/>
            <a:ext cx="3932237" cy="4288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686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537C3-8C67-D940-A567-1C8EDCF8261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close up of a sign&#10;&#10;Description automatically generated">
            <a:extLst>
              <a:ext uri="{FF2B5EF4-FFF2-40B4-BE49-F238E27FC236}">
                <a16:creationId xmlns:a16="http://schemas.microsoft.com/office/drawing/2014/main" id="{5ED03D8C-1934-6041-89AB-D85CD623D871}"/>
              </a:ext>
            </a:extLst>
          </p:cNvPr>
          <p:cNvPicPr>
            <a:picLocks noChangeAspect="1"/>
          </p:cNvPicPr>
          <p:nvPr userDrawn="1"/>
        </p:nvPicPr>
        <p:blipFill>
          <a:blip r:embed="rId3"/>
          <a:stretch>
            <a:fillRect/>
          </a:stretch>
        </p:blipFill>
        <p:spPr>
          <a:xfrm>
            <a:off x="5486898" y="2190236"/>
            <a:ext cx="1218203" cy="2466860"/>
          </a:xfrm>
          <a:prstGeom prst="rect">
            <a:avLst/>
          </a:prstGeom>
        </p:spPr>
      </p:pic>
    </p:spTree>
    <p:extLst>
      <p:ext uri="{BB962C8B-B14F-4D97-AF65-F5344CB8AC3E}">
        <p14:creationId xmlns:p14="http://schemas.microsoft.com/office/powerpoint/2010/main" val="38438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34BF-BA1E-1846-B924-657387788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AF2E7-0A7D-B14F-B007-ECC60D07A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05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D329-20D7-5244-9816-8F465848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CACC6-9DDE-4C42-87A0-EC6DDA6B6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77C9A-7AD3-FC4A-AE43-9DBECDB1F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2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36A5-4EC3-5D40-8022-46415D71FE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5DD21-82F0-4347-AB80-2B2A91487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F27A1-F045-FD42-ACC3-1891D3FEA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3B6B0-4677-8D4A-8F66-6FF3D4FC7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DF6565-EC61-5943-B590-EA91238FE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63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0429-474A-124A-AF5F-D5EA76CE6D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875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71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3D3FB-3539-C04E-A4E7-3B6421E7320D}"/>
              </a:ext>
            </a:extLst>
          </p:cNvPr>
          <p:cNvSpPr>
            <a:spLocks noGrp="1"/>
          </p:cNvSpPr>
          <p:nvPr>
            <p:ph idx="1"/>
          </p:nvPr>
        </p:nvSpPr>
        <p:spPr>
          <a:xfrm>
            <a:off x="5183188" y="1413089"/>
            <a:ext cx="6172200" cy="44479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EE39B9-1F22-3849-9230-C29893CEEA3F}"/>
              </a:ext>
            </a:extLst>
          </p:cNvPr>
          <p:cNvSpPr>
            <a:spLocks noGrp="1"/>
          </p:cNvSpPr>
          <p:nvPr>
            <p:ph type="body" sz="half" idx="2"/>
          </p:nvPr>
        </p:nvSpPr>
        <p:spPr>
          <a:xfrm>
            <a:off x="839788" y="1421027"/>
            <a:ext cx="3932237" cy="4447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130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B74AB4-6D80-EB4B-AFBF-5CF857ED5CA3}"/>
              </a:ext>
            </a:extLst>
          </p:cNvPr>
          <p:cNvSpPr>
            <a:spLocks noGrp="1"/>
          </p:cNvSpPr>
          <p:nvPr>
            <p:ph type="pic" idx="1"/>
          </p:nvPr>
        </p:nvSpPr>
        <p:spPr>
          <a:xfrm>
            <a:off x="5183188" y="1462516"/>
            <a:ext cx="6172200" cy="43985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D8A52-F304-1044-B776-671CDC89CA49}"/>
              </a:ext>
            </a:extLst>
          </p:cNvPr>
          <p:cNvSpPr>
            <a:spLocks noGrp="1"/>
          </p:cNvSpPr>
          <p:nvPr>
            <p:ph type="body" sz="half" idx="2"/>
          </p:nvPr>
        </p:nvSpPr>
        <p:spPr>
          <a:xfrm>
            <a:off x="839788" y="1470454"/>
            <a:ext cx="3932237" cy="43985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808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910C77-33BF-D743-87B2-BC46CCA5DD87}"/>
              </a:ext>
            </a:extLst>
          </p:cNvPr>
          <p:cNvPicPr>
            <a:picLocks noChangeAspect="1"/>
          </p:cNvPicPr>
          <p:nvPr userDrawn="1"/>
        </p:nvPicPr>
        <p:blipFill>
          <a:blip r:embed="rId13"/>
          <a:stretch>
            <a:fillRect/>
          </a:stretch>
        </p:blipFill>
        <p:spPr>
          <a:xfrm>
            <a:off x="0" y="0"/>
            <a:ext cx="12192000" cy="1168400"/>
          </a:xfrm>
          <a:prstGeom prst="rect">
            <a:avLst/>
          </a:prstGeom>
        </p:spPr>
      </p:pic>
      <p:sp>
        <p:nvSpPr>
          <p:cNvPr id="2" name="Title Placeholder 1">
            <a:extLst>
              <a:ext uri="{FF2B5EF4-FFF2-40B4-BE49-F238E27FC236}">
                <a16:creationId xmlns:a16="http://schemas.microsoft.com/office/drawing/2014/main" id="{7DE6044D-1EB9-FF42-A7C9-DF535F40DACB}"/>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1B8E220-7325-B14C-B1BB-009F2909E3A4}"/>
              </a:ext>
            </a:extLst>
          </p:cNvPr>
          <p:cNvSpPr>
            <a:spLocks noGrp="1"/>
          </p:cNvSpPr>
          <p:nvPr>
            <p:ph type="body" idx="1"/>
          </p:nvPr>
        </p:nvSpPr>
        <p:spPr>
          <a:xfrm>
            <a:off x="838200" y="156720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60C5D41-422B-A74A-B8CD-07AAB99638EF}"/>
              </a:ext>
            </a:extLst>
          </p:cNvPr>
          <p:cNvPicPr>
            <a:picLocks noChangeAspect="1"/>
          </p:cNvPicPr>
          <p:nvPr userDrawn="1"/>
        </p:nvPicPr>
        <p:blipFill>
          <a:blip r:embed="rId14"/>
          <a:stretch>
            <a:fillRect/>
          </a:stretch>
        </p:blipFill>
        <p:spPr>
          <a:xfrm>
            <a:off x="11276192" y="90901"/>
            <a:ext cx="485112" cy="986598"/>
          </a:xfrm>
          <a:prstGeom prst="rect">
            <a:avLst/>
          </a:prstGeom>
        </p:spPr>
      </p:pic>
      <p:sp>
        <p:nvSpPr>
          <p:cNvPr id="12" name="TextBox 11">
            <a:extLst>
              <a:ext uri="{FF2B5EF4-FFF2-40B4-BE49-F238E27FC236}">
                <a16:creationId xmlns:a16="http://schemas.microsoft.com/office/drawing/2014/main" id="{B834E456-D499-AB47-AD23-1C93058AD751}"/>
              </a:ext>
            </a:extLst>
          </p:cNvPr>
          <p:cNvSpPr txBox="1"/>
          <p:nvPr userDrawn="1"/>
        </p:nvSpPr>
        <p:spPr>
          <a:xfrm>
            <a:off x="7820687" y="6513183"/>
            <a:ext cx="3945835" cy="253916"/>
          </a:xfrm>
          <a:prstGeom prst="rect">
            <a:avLst/>
          </a:prstGeom>
          <a:noFill/>
        </p:spPr>
        <p:txBody>
          <a:bodyPr wrap="square" rtlCol="0">
            <a:spAutoFit/>
          </a:bodyPr>
          <a:lstStyle/>
          <a:p>
            <a:pPr algn="r"/>
            <a:r>
              <a:rPr lang="en-US" sz="1050">
                <a:solidFill>
                  <a:schemeClr val="tx1">
                    <a:alpha val="75000"/>
                  </a:schemeClr>
                </a:solidFill>
              </a:rPr>
              <a:t>UNITED NATIONS DEVELOPMENT PROGRAMME</a:t>
            </a:r>
          </a:p>
        </p:txBody>
      </p:sp>
    </p:spTree>
    <p:extLst>
      <p:ext uri="{BB962C8B-B14F-4D97-AF65-F5344CB8AC3E}">
        <p14:creationId xmlns:p14="http://schemas.microsoft.com/office/powerpoint/2010/main" val="49487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2" r:id="rId10"/>
    <p:sldLayoutId id="2147483660" r:id="rId11"/>
  </p:sldLayoutIdLst>
  <p:txStyles>
    <p:title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126BB-C052-2B43-864C-1221AD1D486E}"/>
              </a:ext>
            </a:extLst>
          </p:cNvPr>
          <p:cNvPicPr>
            <a:picLocks noChangeAspect="1"/>
          </p:cNvPicPr>
          <p:nvPr userDrawn="1"/>
        </p:nvPicPr>
        <p:blipFill>
          <a:blip r:embed="rId12"/>
          <a:stretch>
            <a:fillRect/>
          </a:stretch>
        </p:blipFill>
        <p:spPr>
          <a:xfrm>
            <a:off x="0" y="0"/>
            <a:ext cx="12192000" cy="1168400"/>
          </a:xfrm>
          <a:prstGeom prst="rect">
            <a:avLst/>
          </a:prstGeom>
        </p:spPr>
      </p:pic>
      <p:sp>
        <p:nvSpPr>
          <p:cNvPr id="3" name="Text Placeholder 2">
            <a:extLst>
              <a:ext uri="{FF2B5EF4-FFF2-40B4-BE49-F238E27FC236}">
                <a16:creationId xmlns:a16="http://schemas.microsoft.com/office/drawing/2014/main" id="{0665A9E4-E614-D84D-9314-C67550366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se up of a sign&#10;&#10;Description automatically generated">
            <a:extLst>
              <a:ext uri="{FF2B5EF4-FFF2-40B4-BE49-F238E27FC236}">
                <a16:creationId xmlns:a16="http://schemas.microsoft.com/office/drawing/2014/main" id="{D6AA1CD7-E794-3B4E-9D32-982B035D3E8C}"/>
              </a:ext>
            </a:extLst>
          </p:cNvPr>
          <p:cNvPicPr>
            <a:picLocks noChangeAspect="1"/>
          </p:cNvPicPr>
          <p:nvPr userDrawn="1"/>
        </p:nvPicPr>
        <p:blipFill>
          <a:blip r:embed="rId13"/>
          <a:stretch>
            <a:fillRect/>
          </a:stretch>
        </p:blipFill>
        <p:spPr>
          <a:xfrm>
            <a:off x="11396870" y="92933"/>
            <a:ext cx="494011" cy="1000372"/>
          </a:xfrm>
          <a:prstGeom prst="rect">
            <a:avLst/>
          </a:prstGeom>
        </p:spPr>
      </p:pic>
      <p:sp>
        <p:nvSpPr>
          <p:cNvPr id="7" name="Title Placeholder 1">
            <a:extLst>
              <a:ext uri="{FF2B5EF4-FFF2-40B4-BE49-F238E27FC236}">
                <a16:creationId xmlns:a16="http://schemas.microsoft.com/office/drawing/2014/main" id="{51958FA5-E4DB-B34C-9943-858EA151214C}"/>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a:t>Click to edit Master title style</a:t>
            </a:r>
          </a:p>
        </p:txBody>
      </p:sp>
      <p:sp>
        <p:nvSpPr>
          <p:cNvPr id="10" name="TextBox 9">
            <a:extLst>
              <a:ext uri="{FF2B5EF4-FFF2-40B4-BE49-F238E27FC236}">
                <a16:creationId xmlns:a16="http://schemas.microsoft.com/office/drawing/2014/main" id="{60070596-D987-644D-87F0-1FF9E4EF055A}"/>
              </a:ext>
            </a:extLst>
          </p:cNvPr>
          <p:cNvSpPr txBox="1"/>
          <p:nvPr userDrawn="1"/>
        </p:nvSpPr>
        <p:spPr>
          <a:xfrm>
            <a:off x="7820687" y="6513183"/>
            <a:ext cx="3945835" cy="253916"/>
          </a:xfrm>
          <a:prstGeom prst="rect">
            <a:avLst/>
          </a:prstGeom>
          <a:noFill/>
        </p:spPr>
        <p:txBody>
          <a:bodyPr wrap="square" rtlCol="0">
            <a:spAutoFit/>
          </a:bodyPr>
          <a:lstStyle/>
          <a:p>
            <a:pPr algn="r"/>
            <a:r>
              <a:rPr lang="en-US" sz="1050">
                <a:solidFill>
                  <a:schemeClr val="tx1">
                    <a:alpha val="75000"/>
                  </a:schemeClr>
                </a:solidFill>
              </a:rPr>
              <a:t>UNITED NATIONS DEVELOPMENT PROGRAMME</a:t>
            </a:r>
          </a:p>
        </p:txBody>
      </p:sp>
    </p:spTree>
    <p:extLst>
      <p:ext uri="{BB962C8B-B14F-4D97-AF65-F5344CB8AC3E}">
        <p14:creationId xmlns:p14="http://schemas.microsoft.com/office/powerpoint/2010/main" val="36559339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undp.org/content/undp/en/home/librarypage/democratic-governance/parliamentary_development/advancing-the-human-rights-and-inclusion-of-lgbti-people--a-hand.html" TargetMode="External"/><Relationship Id="rId2" Type="http://schemas.openxmlformats.org/officeDocument/2006/relationships/hyperlink" Target="https://www.undp.org/content/undp/en/home/librarypage/hiv-aids/lgbti-index.html" TargetMode="Externa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B703D25-0A7B-6D3C-7D9F-972786EDE679}"/>
              </a:ext>
            </a:extLst>
          </p:cNvPr>
          <p:cNvSpPr>
            <a:spLocks noGrp="1"/>
          </p:cNvSpPr>
          <p:nvPr>
            <p:ph type="ctrTitle"/>
          </p:nvPr>
        </p:nvSpPr>
        <p:spPr>
          <a:xfrm>
            <a:off x="599609" y="679731"/>
            <a:ext cx="4171994" cy="3736540"/>
          </a:xfrm>
        </p:spPr>
        <p:txBody>
          <a:bodyPr vert="horz" lIns="91440" tIns="45720" rIns="91440" bIns="45720" rtlCol="0" anchor="b">
            <a:normAutofit/>
          </a:bodyPr>
          <a:lstStyle/>
          <a:p>
            <a:r>
              <a:rPr lang="en-US" sz="3300" b="1" kern="1200" dirty="0">
                <a:solidFill>
                  <a:schemeClr val="tx1"/>
                </a:solidFill>
                <a:effectLst/>
                <a:latin typeface="+mj-lt"/>
                <a:ea typeface="+mj-ea"/>
                <a:cs typeface="+mj-cs"/>
              </a:rPr>
              <a:t>UNDP’s Experiences and Lessons Learned - How can Legislatures Best Support and Promote LGBTI+ Participation?</a:t>
            </a:r>
            <a:r>
              <a:rPr lang="en-US" sz="3300" kern="1200" dirty="0">
                <a:solidFill>
                  <a:schemeClr val="tx1"/>
                </a:solidFill>
                <a:effectLst/>
                <a:latin typeface="+mj-lt"/>
                <a:ea typeface="+mj-ea"/>
                <a:cs typeface="+mj-cs"/>
              </a:rPr>
              <a:t> </a:t>
            </a:r>
            <a:r>
              <a:rPr lang="en-US" sz="3300" kern="1200" dirty="0">
                <a:solidFill>
                  <a:schemeClr val="tx1"/>
                </a:solidFill>
                <a:latin typeface="+mj-lt"/>
                <a:ea typeface="+mj-ea"/>
                <a:cs typeface="+mj-cs"/>
              </a:rPr>
              <a:t> </a:t>
            </a:r>
          </a:p>
        </p:txBody>
      </p:sp>
      <p:grpSp>
        <p:nvGrpSpPr>
          <p:cNvPr id="52" name="Group 5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53" name="Straight Connector 5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a:extLst>
              <a:ext uri="{FF2B5EF4-FFF2-40B4-BE49-F238E27FC236}">
                <a16:creationId xmlns:a16="http://schemas.microsoft.com/office/drawing/2014/main" id="{A01B65A7-B89D-2A67-2C94-C240D4F46E3F}"/>
              </a:ext>
            </a:extLst>
          </p:cNvPr>
          <p:cNvSpPr>
            <a:spLocks noGrp="1"/>
          </p:cNvSpPr>
          <p:nvPr>
            <p:ph type="subTitle" idx="1"/>
          </p:nvPr>
        </p:nvSpPr>
        <p:spPr>
          <a:xfrm>
            <a:off x="607302" y="4854573"/>
            <a:ext cx="4171994" cy="1035781"/>
          </a:xfrm>
        </p:spPr>
        <p:txBody>
          <a:bodyPr vert="horz" lIns="91440" tIns="45720" rIns="91440" bIns="45720" rtlCol="0">
            <a:normAutofit/>
          </a:bodyPr>
          <a:lstStyle/>
          <a:p>
            <a:r>
              <a:rPr lang="en-US" sz="1900" kern="1200" dirty="0">
                <a:solidFill>
                  <a:schemeClr val="tx1"/>
                </a:solidFill>
                <a:latin typeface="+mn-lt"/>
                <a:ea typeface="+mn-ea"/>
                <a:cs typeface="+mn-cs"/>
              </a:rPr>
              <a:t>Workshop D: 67</a:t>
            </a:r>
            <a:r>
              <a:rPr lang="en-US" sz="1900" kern="1200" baseline="30000" dirty="0">
                <a:solidFill>
                  <a:schemeClr val="tx1"/>
                </a:solidFill>
                <a:latin typeface="+mn-lt"/>
                <a:ea typeface="+mn-ea"/>
                <a:cs typeface="+mn-cs"/>
              </a:rPr>
              <a:t>th</a:t>
            </a:r>
            <a:r>
              <a:rPr lang="en-US" sz="1900" kern="1200" dirty="0">
                <a:solidFill>
                  <a:schemeClr val="tx1"/>
                </a:solidFill>
                <a:latin typeface="+mn-lt"/>
                <a:ea typeface="+mn-ea"/>
                <a:cs typeface="+mn-cs"/>
              </a:rPr>
              <a:t> Commonwealth Parliament Conference  </a:t>
            </a:r>
          </a:p>
          <a:p>
            <a:r>
              <a:rPr lang="en-US" sz="1900" i="1" kern="1200" dirty="0">
                <a:solidFill>
                  <a:schemeClr val="tx1"/>
                </a:solidFill>
                <a:latin typeface="+mn-lt"/>
                <a:ea typeface="+mn-ea"/>
                <a:cs typeface="+mn-cs"/>
              </a:rPr>
              <a:t>6 November | 14:00 – 16:00</a:t>
            </a:r>
          </a:p>
        </p:txBody>
      </p:sp>
      <p:pic>
        <p:nvPicPr>
          <p:cNvPr id="4" name="Picture 3" descr="A blue and white logo with white text&#10;&#10;Description automatically generated">
            <a:extLst>
              <a:ext uri="{FF2B5EF4-FFF2-40B4-BE49-F238E27FC236}">
                <a16:creationId xmlns:a16="http://schemas.microsoft.com/office/drawing/2014/main" id="{75763FA2-DD8E-4614-A6A4-8B9A2C5300B0}"/>
              </a:ext>
            </a:extLst>
          </p:cNvPr>
          <p:cNvPicPr>
            <a:picLocks noChangeAspect="1"/>
          </p:cNvPicPr>
          <p:nvPr/>
        </p:nvPicPr>
        <p:blipFill>
          <a:blip r:embed="rId2"/>
          <a:stretch>
            <a:fillRect/>
          </a:stretch>
        </p:blipFill>
        <p:spPr>
          <a:xfrm>
            <a:off x="8559250" y="241428"/>
            <a:ext cx="3033141" cy="4613145"/>
          </a:xfrm>
          <a:prstGeom prst="rect">
            <a:avLst/>
          </a:prstGeom>
        </p:spPr>
      </p:pic>
      <p:sp>
        <p:nvSpPr>
          <p:cNvPr id="13" name="Subtitle 6">
            <a:extLst>
              <a:ext uri="{FF2B5EF4-FFF2-40B4-BE49-F238E27FC236}">
                <a16:creationId xmlns:a16="http://schemas.microsoft.com/office/drawing/2014/main" id="{8D2AD638-F5CD-F92F-79B8-5F084D8DFB16}"/>
              </a:ext>
            </a:extLst>
          </p:cNvPr>
          <p:cNvSpPr txBox="1">
            <a:spLocks/>
          </p:cNvSpPr>
          <p:nvPr/>
        </p:nvSpPr>
        <p:spPr>
          <a:xfrm>
            <a:off x="6237659" y="4835112"/>
            <a:ext cx="4171994" cy="103578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900" dirty="0"/>
              <a:t>Kathryn Johnson </a:t>
            </a:r>
          </a:p>
          <a:p>
            <a:r>
              <a:rPr lang="en-US" sz="1900" i="1" dirty="0"/>
              <a:t>Policy Specialist, HIV and Health Group | Bangkok Regional Hub</a:t>
            </a:r>
          </a:p>
        </p:txBody>
      </p:sp>
    </p:spTree>
    <p:extLst>
      <p:ext uri="{BB962C8B-B14F-4D97-AF65-F5344CB8AC3E}">
        <p14:creationId xmlns:p14="http://schemas.microsoft.com/office/powerpoint/2010/main" val="4256616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967645A-FE7A-CD5E-C666-4BF9888DCA4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01CB6F7-6C67-5CEC-8072-224B2521D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1313558-728C-8DA6-2A89-ED790872BDCF}"/>
              </a:ext>
            </a:extLst>
          </p:cNvPr>
          <p:cNvSpPr>
            <a:spLocks noGrp="1"/>
          </p:cNvSpPr>
          <p:nvPr>
            <p:ph type="title"/>
          </p:nvPr>
        </p:nvSpPr>
        <p:spPr>
          <a:xfrm>
            <a:off x="838200" y="620742"/>
            <a:ext cx="10515600" cy="964565"/>
          </a:xfrm>
        </p:spPr>
        <p:txBody>
          <a:bodyPr>
            <a:normAutofit fontScale="90000"/>
          </a:bodyPr>
          <a:lstStyle/>
          <a:p>
            <a:r>
              <a:rPr lang="en-KE">
                <a:solidFill>
                  <a:srgbClr val="FFFFFF"/>
                </a:solidFill>
              </a:rPr>
              <a:t> </a:t>
            </a:r>
            <a:r>
              <a:rPr lang="en-US" sz="28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Engagement and Participation of Community and Advocacy Groups</a:t>
            </a:r>
            <a:endParaRPr lang="en-KE">
              <a:solidFill>
                <a:schemeClr val="tx1"/>
              </a:solidFill>
            </a:endParaRPr>
          </a:p>
        </p:txBody>
      </p:sp>
      <p:cxnSp>
        <p:nvCxnSpPr>
          <p:cNvPr id="16" name="Straight Connector 15">
            <a:extLst>
              <a:ext uri="{FF2B5EF4-FFF2-40B4-BE49-F238E27FC236}">
                <a16:creationId xmlns:a16="http://schemas.microsoft.com/office/drawing/2014/main" id="{49D5509F-115D-E9B2-AC6F-792F5C4E2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Rectangle 1" descr="Connections">
            <a:extLst>
              <a:ext uri="{FF2B5EF4-FFF2-40B4-BE49-F238E27FC236}">
                <a16:creationId xmlns:a16="http://schemas.microsoft.com/office/drawing/2014/main" id="{D5D86FF8-5173-8512-661D-13801004965C}"/>
              </a:ext>
            </a:extLst>
          </p:cNvPr>
          <p:cNvSpPr/>
          <p:nvPr/>
        </p:nvSpPr>
        <p:spPr>
          <a:xfrm>
            <a:off x="5100726" y="2236755"/>
            <a:ext cx="1080483" cy="10804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0" name="Content Placeholder 7">
            <a:extLst>
              <a:ext uri="{FF2B5EF4-FFF2-40B4-BE49-F238E27FC236}">
                <a16:creationId xmlns:a16="http://schemas.microsoft.com/office/drawing/2014/main" id="{AFA8EC9C-474E-5F98-E385-A3DD41470936}"/>
              </a:ext>
            </a:extLst>
          </p:cNvPr>
          <p:cNvSpPr txBox="1">
            <a:spLocks/>
          </p:cNvSpPr>
          <p:nvPr/>
        </p:nvSpPr>
        <p:spPr>
          <a:xfrm>
            <a:off x="498270" y="3429000"/>
            <a:ext cx="1861243"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1800" b="0" dirty="0"/>
              <a:t>Establishing and Working with Coalitions, Networks and Alliances</a:t>
            </a:r>
            <a:endParaRPr lang="en-US" sz="1800" dirty="0"/>
          </a:p>
          <a:p>
            <a:pPr marL="0" indent="0">
              <a:buFont typeface="Arial" panose="020B0604020202020204" pitchFamily="34" charset="0"/>
              <a:buNone/>
            </a:pPr>
            <a:endParaRPr lang="en-KE" sz="2000">
              <a:solidFill>
                <a:srgbClr val="FFFFFF"/>
              </a:solidFill>
            </a:endParaRPr>
          </a:p>
        </p:txBody>
      </p:sp>
      <p:sp>
        <p:nvSpPr>
          <p:cNvPr id="5" name="Rectangle 4" descr="Group">
            <a:extLst>
              <a:ext uri="{FF2B5EF4-FFF2-40B4-BE49-F238E27FC236}">
                <a16:creationId xmlns:a16="http://schemas.microsoft.com/office/drawing/2014/main" id="{85BE32E7-083C-C150-3243-0C22C90F9552}"/>
              </a:ext>
            </a:extLst>
          </p:cNvPr>
          <p:cNvSpPr/>
          <p:nvPr/>
        </p:nvSpPr>
        <p:spPr>
          <a:xfrm>
            <a:off x="1023892" y="2303459"/>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9" name="Rectangle 8" descr="Group of People">
            <a:extLst>
              <a:ext uri="{FF2B5EF4-FFF2-40B4-BE49-F238E27FC236}">
                <a16:creationId xmlns:a16="http://schemas.microsoft.com/office/drawing/2014/main" id="{65609E53-0717-982A-DD5A-29A645EBC560}"/>
              </a:ext>
            </a:extLst>
          </p:cNvPr>
          <p:cNvSpPr/>
          <p:nvPr/>
        </p:nvSpPr>
        <p:spPr>
          <a:xfrm>
            <a:off x="3062309" y="2326629"/>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10" descr="Business Growth">
            <a:extLst>
              <a:ext uri="{FF2B5EF4-FFF2-40B4-BE49-F238E27FC236}">
                <a16:creationId xmlns:a16="http://schemas.microsoft.com/office/drawing/2014/main" id="{D0CC9B46-5D01-D329-4FD5-49873D86F012}"/>
              </a:ext>
            </a:extLst>
          </p:cNvPr>
          <p:cNvSpPr/>
          <p:nvPr/>
        </p:nvSpPr>
        <p:spPr>
          <a:xfrm>
            <a:off x="7835236" y="2264179"/>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5" name="Rectangle 14" descr="Presentation with Checklist">
            <a:extLst>
              <a:ext uri="{FF2B5EF4-FFF2-40B4-BE49-F238E27FC236}">
                <a16:creationId xmlns:a16="http://schemas.microsoft.com/office/drawing/2014/main" id="{418D459F-FE51-FD94-12E5-99B43F9D6024}"/>
              </a:ext>
            </a:extLst>
          </p:cNvPr>
          <p:cNvSpPr/>
          <p:nvPr/>
        </p:nvSpPr>
        <p:spPr>
          <a:xfrm>
            <a:off x="10013618" y="2206049"/>
            <a:ext cx="810000" cy="810000"/>
          </a:xfrm>
          <a:prstGeom prst="rect">
            <a:avLst/>
          </a:prstGeom>
          <a: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7" name="Content Placeholder 7">
            <a:extLst>
              <a:ext uri="{FF2B5EF4-FFF2-40B4-BE49-F238E27FC236}">
                <a16:creationId xmlns:a16="http://schemas.microsoft.com/office/drawing/2014/main" id="{CD0A510E-FA88-49B0-2DBA-31FC29D77012}"/>
              </a:ext>
            </a:extLst>
          </p:cNvPr>
          <p:cNvSpPr txBox="1">
            <a:spLocks/>
          </p:cNvSpPr>
          <p:nvPr/>
        </p:nvSpPr>
        <p:spPr>
          <a:xfrm>
            <a:off x="2954483" y="3435927"/>
            <a:ext cx="1257016"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1800" b="0" dirty="0"/>
              <a:t>Capacity Building</a:t>
            </a:r>
            <a:endParaRPr lang="en-US" sz="1800" dirty="0"/>
          </a:p>
          <a:p>
            <a:pPr marL="0" indent="0">
              <a:buFont typeface="Arial" panose="020B0604020202020204" pitchFamily="34" charset="0"/>
              <a:buNone/>
            </a:pPr>
            <a:endParaRPr lang="en-KE" sz="2000">
              <a:solidFill>
                <a:srgbClr val="FFFFFF"/>
              </a:solidFill>
            </a:endParaRPr>
          </a:p>
        </p:txBody>
      </p:sp>
      <p:sp>
        <p:nvSpPr>
          <p:cNvPr id="18" name="Content Placeholder 7">
            <a:extLst>
              <a:ext uri="{FF2B5EF4-FFF2-40B4-BE49-F238E27FC236}">
                <a16:creationId xmlns:a16="http://schemas.microsoft.com/office/drawing/2014/main" id="{730DA987-B4F1-EEB0-40A4-3BBB9426D2F9}"/>
              </a:ext>
            </a:extLst>
          </p:cNvPr>
          <p:cNvSpPr txBox="1">
            <a:spLocks/>
          </p:cNvSpPr>
          <p:nvPr/>
        </p:nvSpPr>
        <p:spPr>
          <a:xfrm>
            <a:off x="4999123" y="3487627"/>
            <a:ext cx="1861243"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0" dirty="0"/>
              <a:t>Engaging with International and Regional Processes and Bodies</a:t>
            </a:r>
            <a:endParaRPr lang="en-US" sz="1800" dirty="0"/>
          </a:p>
          <a:p>
            <a:pPr marL="0" indent="0">
              <a:buFont typeface="Arial" panose="020B0604020202020204" pitchFamily="34" charset="0"/>
              <a:buNone/>
            </a:pPr>
            <a:endParaRPr lang="en-KE" sz="2000">
              <a:solidFill>
                <a:srgbClr val="FFFFFF"/>
              </a:solidFill>
            </a:endParaRPr>
          </a:p>
        </p:txBody>
      </p:sp>
      <p:sp>
        <p:nvSpPr>
          <p:cNvPr id="19" name="Content Placeholder 7">
            <a:extLst>
              <a:ext uri="{FF2B5EF4-FFF2-40B4-BE49-F238E27FC236}">
                <a16:creationId xmlns:a16="http://schemas.microsoft.com/office/drawing/2014/main" id="{6F7FD86E-F17A-7F4F-E770-DF6AE1721DA6}"/>
              </a:ext>
            </a:extLst>
          </p:cNvPr>
          <p:cNvSpPr txBox="1">
            <a:spLocks/>
          </p:cNvSpPr>
          <p:nvPr/>
        </p:nvSpPr>
        <p:spPr>
          <a:xfrm>
            <a:off x="7472976" y="3429000"/>
            <a:ext cx="1861243" cy="19645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0" dirty="0"/>
              <a:t>Building Evidence Base through Research and Documentation and Engagement with Legislators</a:t>
            </a:r>
            <a:endParaRPr lang="en-US" sz="1200" dirty="0"/>
          </a:p>
          <a:p>
            <a:pPr marL="0" indent="0">
              <a:lnSpc>
                <a:spcPct val="100000"/>
              </a:lnSpc>
              <a:buNone/>
            </a:pPr>
            <a:endParaRPr lang="en-US" sz="1800" dirty="0"/>
          </a:p>
          <a:p>
            <a:pPr marL="0" indent="0">
              <a:buFont typeface="Arial" panose="020B0604020202020204" pitchFamily="34" charset="0"/>
              <a:buNone/>
            </a:pPr>
            <a:endParaRPr lang="en-KE" sz="2000">
              <a:solidFill>
                <a:srgbClr val="FFFFFF"/>
              </a:solidFill>
            </a:endParaRPr>
          </a:p>
        </p:txBody>
      </p:sp>
      <p:sp>
        <p:nvSpPr>
          <p:cNvPr id="20" name="Content Placeholder 7">
            <a:extLst>
              <a:ext uri="{FF2B5EF4-FFF2-40B4-BE49-F238E27FC236}">
                <a16:creationId xmlns:a16="http://schemas.microsoft.com/office/drawing/2014/main" id="{F6FCC702-756A-3D32-C80C-89DEC1A30250}"/>
              </a:ext>
            </a:extLst>
          </p:cNvPr>
          <p:cNvSpPr txBox="1">
            <a:spLocks/>
          </p:cNvSpPr>
          <p:nvPr/>
        </p:nvSpPr>
        <p:spPr>
          <a:xfrm>
            <a:off x="9832487" y="3429000"/>
            <a:ext cx="1861243"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t>Media-based Strategies and Use of ICT</a:t>
            </a:r>
            <a:r>
              <a:rPr lang="en-GB" sz="1800" dirty="0"/>
              <a:t> </a:t>
            </a:r>
            <a:endParaRPr lang="en-US" sz="1800" dirty="0"/>
          </a:p>
          <a:p>
            <a:pPr marL="0" lvl="0" indent="0">
              <a:lnSpc>
                <a:spcPct val="100000"/>
              </a:lnSpc>
              <a:buNone/>
            </a:pPr>
            <a:endParaRPr lang="en-US" sz="1800" dirty="0"/>
          </a:p>
          <a:p>
            <a:pPr marL="0" indent="0">
              <a:buFont typeface="Arial" panose="020B0604020202020204" pitchFamily="34" charset="0"/>
              <a:buNone/>
            </a:pPr>
            <a:endParaRPr lang="en-KE" sz="2000">
              <a:solidFill>
                <a:srgbClr val="FFFFFF"/>
              </a:solidFill>
            </a:endParaRPr>
          </a:p>
        </p:txBody>
      </p:sp>
    </p:spTree>
    <p:extLst>
      <p:ext uri="{BB962C8B-B14F-4D97-AF65-F5344CB8AC3E}">
        <p14:creationId xmlns:p14="http://schemas.microsoft.com/office/powerpoint/2010/main" val="357471448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ED730A1-C44D-BF9A-E591-98FFB435AD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3EE7F9D-F524-C689-CEC1-4FE627B8D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061A775-435E-279F-8987-A7A062087132}"/>
              </a:ext>
            </a:extLst>
          </p:cNvPr>
          <p:cNvSpPr>
            <a:spLocks noGrp="1"/>
          </p:cNvSpPr>
          <p:nvPr>
            <p:ph type="title"/>
          </p:nvPr>
        </p:nvSpPr>
        <p:spPr>
          <a:xfrm>
            <a:off x="838200" y="620742"/>
            <a:ext cx="10515600" cy="964565"/>
          </a:xfrm>
        </p:spPr>
        <p:txBody>
          <a:bodyPr>
            <a:normAutofit fontScale="90000"/>
          </a:bodyPr>
          <a:lstStyle/>
          <a:p>
            <a:pPr algn="ctr"/>
            <a:r>
              <a:rPr lang="en-KE">
                <a:solidFill>
                  <a:srgbClr val="FFFFFF"/>
                </a:solidFill>
              </a:rPr>
              <a:t> </a:t>
            </a:r>
            <a:r>
              <a:rPr lang="en-US" sz="28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Engagement and Participation of Community and Advocacy Groups</a:t>
            </a:r>
            <a:br>
              <a:rPr lang="en-US" sz="28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8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Country Examples</a:t>
            </a:r>
            <a:endParaRPr lang="en-KE">
              <a:solidFill>
                <a:schemeClr val="tx1"/>
              </a:solidFill>
            </a:endParaRPr>
          </a:p>
        </p:txBody>
      </p:sp>
      <p:cxnSp>
        <p:nvCxnSpPr>
          <p:cNvPr id="16" name="Straight Connector 15">
            <a:extLst>
              <a:ext uri="{FF2B5EF4-FFF2-40B4-BE49-F238E27FC236}">
                <a16:creationId xmlns:a16="http://schemas.microsoft.com/office/drawing/2014/main" id="{5BE800AE-B7A5-2748-DB17-92D893F13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Rectangle 1" descr="Connections">
            <a:extLst>
              <a:ext uri="{FF2B5EF4-FFF2-40B4-BE49-F238E27FC236}">
                <a16:creationId xmlns:a16="http://schemas.microsoft.com/office/drawing/2014/main" id="{BE729C24-23B5-D9C1-78C3-B7828B364DEA}"/>
              </a:ext>
            </a:extLst>
          </p:cNvPr>
          <p:cNvSpPr/>
          <p:nvPr/>
        </p:nvSpPr>
        <p:spPr>
          <a:xfrm>
            <a:off x="593428" y="5085967"/>
            <a:ext cx="1080483" cy="10804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0" name="Content Placeholder 7">
            <a:extLst>
              <a:ext uri="{FF2B5EF4-FFF2-40B4-BE49-F238E27FC236}">
                <a16:creationId xmlns:a16="http://schemas.microsoft.com/office/drawing/2014/main" id="{4D828627-F6E8-6007-0FF1-9666D74E5F45}"/>
              </a:ext>
            </a:extLst>
          </p:cNvPr>
          <p:cNvSpPr txBox="1">
            <a:spLocks/>
          </p:cNvSpPr>
          <p:nvPr/>
        </p:nvSpPr>
        <p:spPr>
          <a:xfrm>
            <a:off x="1923045" y="2207516"/>
            <a:ext cx="3230846" cy="1362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en-US" sz="1800" b="0" dirty="0"/>
              <a:t>Bhutan: </a:t>
            </a:r>
            <a:r>
              <a:rPr lang="en-US" sz="1400" b="0" i="0" u="none" strike="noStrike" dirty="0">
                <a:effectLst/>
                <a:latin typeface="Arial" panose="020B0604020202020204" pitchFamily="34" charset="0"/>
                <a:cs typeface="Arial" panose="020B0604020202020204" pitchFamily="34" charset="0"/>
              </a:rPr>
              <a:t>UPR recommendations and direct engagement of CSOs and LGBTI+ members with MPs, sharing personal experiences and providing support during parliamentary debates,</a:t>
            </a:r>
            <a:r>
              <a:rPr lang="en-US" sz="1200" b="0" i="0" u="none" strike="noStrike" dirty="0">
                <a:solidFill>
                  <a:srgbClr val="000000"/>
                </a:solidFill>
                <a:effectLst/>
                <a:latin typeface="-webkit-standard"/>
              </a:rPr>
              <a:t> </a:t>
            </a:r>
            <a:endParaRPr lang="en-US" sz="1800" dirty="0"/>
          </a:p>
          <a:p>
            <a:pPr marL="0" indent="0">
              <a:buFont typeface="Arial" panose="020B0604020202020204" pitchFamily="34" charset="0"/>
              <a:buNone/>
            </a:pPr>
            <a:endParaRPr lang="en-KE" sz="2000">
              <a:solidFill>
                <a:srgbClr val="FFFFFF"/>
              </a:solidFill>
            </a:endParaRPr>
          </a:p>
        </p:txBody>
      </p:sp>
      <p:sp>
        <p:nvSpPr>
          <p:cNvPr id="5" name="Rectangle 4" descr="Group">
            <a:extLst>
              <a:ext uri="{FF2B5EF4-FFF2-40B4-BE49-F238E27FC236}">
                <a16:creationId xmlns:a16="http://schemas.microsoft.com/office/drawing/2014/main" id="{63855E2A-BFD9-B932-5709-FD55EE5F509B}"/>
              </a:ext>
            </a:extLst>
          </p:cNvPr>
          <p:cNvSpPr/>
          <p:nvPr/>
        </p:nvSpPr>
        <p:spPr>
          <a:xfrm>
            <a:off x="7038111" y="5085967"/>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9" name="Rectangle 8" descr="Group of People">
            <a:extLst>
              <a:ext uri="{FF2B5EF4-FFF2-40B4-BE49-F238E27FC236}">
                <a16:creationId xmlns:a16="http://schemas.microsoft.com/office/drawing/2014/main" id="{5B982348-221C-AFEA-F25D-2EF44A90ED96}"/>
              </a:ext>
            </a:extLst>
          </p:cNvPr>
          <p:cNvSpPr/>
          <p:nvPr/>
        </p:nvSpPr>
        <p:spPr>
          <a:xfrm>
            <a:off x="618891" y="3737210"/>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10" descr="Business Growth">
            <a:extLst>
              <a:ext uri="{FF2B5EF4-FFF2-40B4-BE49-F238E27FC236}">
                <a16:creationId xmlns:a16="http://schemas.microsoft.com/office/drawing/2014/main" id="{1F215DFA-B2C0-8093-A8B3-F5D93752C7EB}"/>
              </a:ext>
            </a:extLst>
          </p:cNvPr>
          <p:cNvSpPr/>
          <p:nvPr/>
        </p:nvSpPr>
        <p:spPr>
          <a:xfrm>
            <a:off x="7052945" y="2333967"/>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5" name="Rectangle 14" descr="Presentation with Checklist">
            <a:extLst>
              <a:ext uri="{FF2B5EF4-FFF2-40B4-BE49-F238E27FC236}">
                <a16:creationId xmlns:a16="http://schemas.microsoft.com/office/drawing/2014/main" id="{18C2A006-5C4B-2496-6260-4B3CAB30D13F}"/>
              </a:ext>
            </a:extLst>
          </p:cNvPr>
          <p:cNvSpPr/>
          <p:nvPr/>
        </p:nvSpPr>
        <p:spPr>
          <a:xfrm>
            <a:off x="6962072" y="3569779"/>
            <a:ext cx="810000" cy="810000"/>
          </a:xfrm>
          <a:prstGeom prst="rect">
            <a:avLst/>
          </a:prstGeom>
          <a: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7" name="Content Placeholder 7">
            <a:extLst>
              <a:ext uri="{FF2B5EF4-FFF2-40B4-BE49-F238E27FC236}">
                <a16:creationId xmlns:a16="http://schemas.microsoft.com/office/drawing/2014/main" id="{A379DB1A-204D-41B0-7B53-8B6D16DDD012}"/>
              </a:ext>
            </a:extLst>
          </p:cNvPr>
          <p:cNvSpPr txBox="1">
            <a:spLocks/>
          </p:cNvSpPr>
          <p:nvPr/>
        </p:nvSpPr>
        <p:spPr>
          <a:xfrm>
            <a:off x="1923045" y="3665295"/>
            <a:ext cx="3230846" cy="108048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en-US" sz="2300" dirty="0"/>
              <a:t>DRC</a:t>
            </a:r>
            <a:r>
              <a:rPr lang="en-US" sz="1800" b="0" dirty="0"/>
              <a:t>: </a:t>
            </a:r>
            <a:r>
              <a:rPr lang="en-US" sz="1800" dirty="0">
                <a:latin typeface="Arial" panose="020B0604020202020204" pitchFamily="34" charset="0"/>
                <a:cs typeface="Arial" panose="020B0604020202020204" pitchFamily="34" charset="0"/>
              </a:rPr>
              <a:t>HIV and Human Rights Working Group enabled swift action against an anti-homosexuality bill, providing tailored advocacy tools and technical support for stakeholders</a:t>
            </a:r>
            <a:r>
              <a:rPr lang="en-US" sz="140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KE" sz="2000">
              <a:solidFill>
                <a:srgbClr val="FFFFFF"/>
              </a:solidFill>
            </a:endParaRPr>
          </a:p>
        </p:txBody>
      </p:sp>
      <p:sp>
        <p:nvSpPr>
          <p:cNvPr id="18" name="Content Placeholder 7">
            <a:extLst>
              <a:ext uri="{FF2B5EF4-FFF2-40B4-BE49-F238E27FC236}">
                <a16:creationId xmlns:a16="http://schemas.microsoft.com/office/drawing/2014/main" id="{78C0C513-A607-F3E5-225E-B8A063C73FF4}"/>
              </a:ext>
            </a:extLst>
          </p:cNvPr>
          <p:cNvSpPr txBox="1">
            <a:spLocks/>
          </p:cNvSpPr>
          <p:nvPr/>
        </p:nvSpPr>
        <p:spPr>
          <a:xfrm>
            <a:off x="1923045" y="4988972"/>
            <a:ext cx="3230846"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800" b="0" dirty="0"/>
              <a:t>Pakistan: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T</a:t>
            </a:r>
            <a:r>
              <a:rPr lang="en-US" sz="1400" kern="100" dirty="0">
                <a:effectLst/>
                <a:latin typeface="Arial" panose="020B0604020202020204" pitchFamily="34" charset="0"/>
                <a:ea typeface="Aptos" panose="020B0004020202020204" pitchFamily="34" charset="0"/>
                <a:cs typeface="Arial" panose="020B0604020202020204" pitchFamily="34" charset="0"/>
              </a:rPr>
              <a:t>he Transgender Persons (Protection of Rights) Act 2018 promoted interaction between MPs, relevant ministries and the transgender community, signaling support for inclusion and human rights.</a:t>
            </a:r>
          </a:p>
          <a:p>
            <a:pPr marL="0" indent="0">
              <a:lnSpc>
                <a:spcPct val="100000"/>
              </a:lnSpc>
              <a:buNone/>
            </a:pPr>
            <a:endParaRPr lang="en-US" sz="1800" dirty="0"/>
          </a:p>
          <a:p>
            <a:pPr marL="0" indent="0">
              <a:buFont typeface="Arial" panose="020B0604020202020204" pitchFamily="34" charset="0"/>
              <a:buNone/>
            </a:pPr>
            <a:endParaRPr lang="en-KE" sz="2000">
              <a:solidFill>
                <a:srgbClr val="FFFFFF"/>
              </a:solidFill>
            </a:endParaRPr>
          </a:p>
        </p:txBody>
      </p:sp>
      <p:sp>
        <p:nvSpPr>
          <p:cNvPr id="3" name="Content Placeholder 7">
            <a:extLst>
              <a:ext uri="{FF2B5EF4-FFF2-40B4-BE49-F238E27FC236}">
                <a16:creationId xmlns:a16="http://schemas.microsoft.com/office/drawing/2014/main" id="{21DDEAC9-F6DC-EC8E-CC82-07341A328F9D}"/>
              </a:ext>
            </a:extLst>
          </p:cNvPr>
          <p:cNvSpPr txBox="1">
            <a:spLocks/>
          </p:cNvSpPr>
          <p:nvPr/>
        </p:nvSpPr>
        <p:spPr>
          <a:xfrm>
            <a:off x="8111836" y="2141043"/>
            <a:ext cx="3581400" cy="1362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en-US" sz="1800" b="0" dirty="0"/>
              <a:t>Mozambique: </a:t>
            </a:r>
            <a:r>
              <a:rPr lang="en-US" sz="1400" dirty="0">
                <a:effectLst/>
                <a:latin typeface="Arial" panose="020B0604020202020204" pitchFamily="34" charset="0"/>
                <a:ea typeface="Aptos" panose="020B0004020202020204" pitchFamily="34" charset="0"/>
                <a:cs typeface="Arial" panose="020B0604020202020204" pitchFamily="34" charset="0"/>
              </a:rPr>
              <a:t>Penal Code reformed in 2015 to decriminalize MSM activity, with CSOs forming alliances with feminist and sexual health groups to support the reform.</a:t>
            </a:r>
            <a:r>
              <a:rPr lang="en-US" sz="1050" dirty="0">
                <a:effectLst/>
              </a:rPr>
              <a:t> </a:t>
            </a:r>
            <a:endParaRPr lang="en-KE" sz="2000">
              <a:solidFill>
                <a:srgbClr val="FFFFFF"/>
              </a:solidFill>
            </a:endParaRPr>
          </a:p>
        </p:txBody>
      </p:sp>
      <p:sp>
        <p:nvSpPr>
          <p:cNvPr id="4" name="Content Placeholder 7">
            <a:extLst>
              <a:ext uri="{FF2B5EF4-FFF2-40B4-BE49-F238E27FC236}">
                <a16:creationId xmlns:a16="http://schemas.microsoft.com/office/drawing/2014/main" id="{32C60C5E-6625-BCB6-B05F-09A54C5EEB2F}"/>
              </a:ext>
            </a:extLst>
          </p:cNvPr>
          <p:cNvSpPr txBox="1">
            <a:spLocks/>
          </p:cNvSpPr>
          <p:nvPr/>
        </p:nvSpPr>
        <p:spPr>
          <a:xfrm>
            <a:off x="8122954" y="3571889"/>
            <a:ext cx="3570282" cy="108048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en-US" sz="1900" dirty="0"/>
              <a:t>Malawi:</a:t>
            </a:r>
            <a:r>
              <a:rPr lang="en-US" sz="1900" b="0" dirty="0"/>
              <a:t> </a:t>
            </a:r>
            <a:r>
              <a:rPr lang="en-US" sz="1500" dirty="0">
                <a:latin typeface="Arial" panose="020B0604020202020204" pitchFamily="34" charset="0"/>
                <a:cs typeface="Arial" panose="020B0604020202020204" pitchFamily="34" charset="0"/>
              </a:rPr>
              <a:t>Sensitizing the media was crucial in Parliament’s removal of discriminatory provisions from a draft HIV bill and its decision against criminalizing “willful and malicious HIV transmission.”</a:t>
            </a:r>
          </a:p>
          <a:p>
            <a:pPr marL="0" indent="0">
              <a:buFont typeface="Arial" panose="020B0604020202020204" pitchFamily="34" charset="0"/>
              <a:buNone/>
            </a:pPr>
            <a:endParaRPr lang="en-KE" sz="2000">
              <a:solidFill>
                <a:srgbClr val="FFFFFF"/>
              </a:solidFill>
            </a:endParaRPr>
          </a:p>
        </p:txBody>
      </p:sp>
      <p:sp>
        <p:nvSpPr>
          <p:cNvPr id="6" name="Rectangle 5" descr="Group">
            <a:extLst>
              <a:ext uri="{FF2B5EF4-FFF2-40B4-BE49-F238E27FC236}">
                <a16:creationId xmlns:a16="http://schemas.microsoft.com/office/drawing/2014/main" id="{14A5905A-ED22-C3E6-AEE2-510496D5BCA1}"/>
              </a:ext>
            </a:extLst>
          </p:cNvPr>
          <p:cNvSpPr/>
          <p:nvPr/>
        </p:nvSpPr>
        <p:spPr>
          <a:xfrm>
            <a:off x="758337" y="2486367"/>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918CC3F5-6A25-3C2A-0A80-C98EE1AE6FDF}"/>
              </a:ext>
            </a:extLst>
          </p:cNvPr>
          <p:cNvSpPr txBox="1">
            <a:spLocks/>
          </p:cNvSpPr>
          <p:nvPr/>
        </p:nvSpPr>
        <p:spPr>
          <a:xfrm>
            <a:off x="8234914" y="5082070"/>
            <a:ext cx="3570282" cy="108048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100" dirty="0"/>
              <a:t>Zimbabwe</a:t>
            </a:r>
            <a:r>
              <a:rPr lang="en-US" sz="1900" dirty="0"/>
              <a:t>:</a:t>
            </a:r>
            <a:r>
              <a:rPr lang="en-US" sz="1900" b="0" dirty="0"/>
              <a:t> </a:t>
            </a:r>
            <a:r>
              <a:rPr lang="en-US" sz="1600" kern="100" dirty="0">
                <a:effectLst/>
                <a:latin typeface="Arial" panose="020B0604020202020204" pitchFamily="34" charset="0"/>
                <a:ea typeface="Aptos" panose="020B0004020202020204" pitchFamily="34" charset="0"/>
                <a:cs typeface="Arial" panose="020B0604020202020204" pitchFamily="34" charset="0"/>
              </a:rPr>
              <a:t>CSOs </a:t>
            </a:r>
            <a:r>
              <a:rPr lang="en-US" sz="1600" kern="100" dirty="0">
                <a:latin typeface="Arial" panose="020B0604020202020204" pitchFamily="34" charset="0"/>
                <a:ea typeface="Aptos" panose="020B0004020202020204" pitchFamily="34" charset="0"/>
                <a:cs typeface="Arial" panose="020B0604020202020204" pitchFamily="34" charset="0"/>
              </a:rPr>
              <a:t>brou</a:t>
            </a:r>
            <a:r>
              <a:rPr lang="en-US" sz="1600" kern="100" dirty="0">
                <a:effectLst/>
                <a:latin typeface="Arial" panose="020B0604020202020204" pitchFamily="34" charset="0"/>
                <a:ea typeface="Aptos" panose="020B0004020202020204" pitchFamily="34" charset="0"/>
                <a:cs typeface="Arial" panose="020B0604020202020204" pitchFamily="34" charset="0"/>
              </a:rPr>
              <a:t>ght MPs to local communities and improve their understanding of key populations, fostering dialogue and leadership among LGBTI+ community members.</a:t>
            </a:r>
            <a:endParaRPr lang="en-US"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KE" sz="2000">
              <a:solidFill>
                <a:srgbClr val="FFFFFF"/>
              </a:solidFill>
            </a:endParaRPr>
          </a:p>
        </p:txBody>
      </p:sp>
    </p:spTree>
    <p:extLst>
      <p:ext uri="{BB962C8B-B14F-4D97-AF65-F5344CB8AC3E}">
        <p14:creationId xmlns:p14="http://schemas.microsoft.com/office/powerpoint/2010/main" val="3558392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E2C85-EE0B-A58B-78CC-82D5EE44C216}"/>
              </a:ext>
            </a:extLst>
          </p:cNvPr>
          <p:cNvSpPr>
            <a:spLocks noGrp="1"/>
          </p:cNvSpPr>
          <p:nvPr>
            <p:ph type="title"/>
          </p:nvPr>
        </p:nvSpPr>
        <p:spPr>
          <a:xfrm>
            <a:off x="5297762" y="329184"/>
            <a:ext cx="6251110" cy="1783080"/>
          </a:xfrm>
        </p:spPr>
        <p:txBody>
          <a:bodyPr anchor="b">
            <a:normAutofit/>
          </a:bodyPr>
          <a:lstStyle/>
          <a:p>
            <a:r>
              <a:rPr lang="en-US" sz="3800" dirty="0"/>
              <a:t>Importance of Intersectionality</a:t>
            </a:r>
            <a:r>
              <a:rPr lang="en-KE" sz="3800"/>
              <a:t> </a:t>
            </a:r>
          </a:p>
        </p:txBody>
      </p:sp>
      <p:pic>
        <p:nvPicPr>
          <p:cNvPr id="23" name="Picture 22" descr="Exclamation mark on a yellow background">
            <a:extLst>
              <a:ext uri="{FF2B5EF4-FFF2-40B4-BE49-F238E27FC236}">
                <a16:creationId xmlns:a16="http://schemas.microsoft.com/office/drawing/2014/main" id="{358EC286-13B5-102C-76F5-C99B865893DD}"/>
              </a:ext>
            </a:extLst>
          </p:cNvPr>
          <p:cNvPicPr>
            <a:picLocks noChangeAspect="1"/>
          </p:cNvPicPr>
          <p:nvPr/>
        </p:nvPicPr>
        <p:blipFill rotWithShape="1">
          <a:blip r:embed="rId3"/>
          <a:srcRect l="30992" r="1807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3B264534-1A0F-9BF4-4153-60C61F17F820}"/>
              </a:ext>
            </a:extLst>
          </p:cNvPr>
          <p:cNvSpPr>
            <a:spLocks noGrp="1"/>
          </p:cNvSpPr>
          <p:nvPr>
            <p:ph idx="1"/>
          </p:nvPr>
        </p:nvSpPr>
        <p:spPr>
          <a:xfrm>
            <a:off x="5297762" y="2706624"/>
            <a:ext cx="6251110" cy="3483864"/>
          </a:xfrm>
        </p:spPr>
        <p:txBody>
          <a:bodyPr>
            <a:noAutofit/>
          </a:bodyPr>
          <a:lstStyle/>
          <a:p>
            <a:pPr algn="just"/>
            <a:r>
              <a:rPr lang="en-US" sz="2200" dirty="0">
                <a:effectLst/>
                <a:latin typeface="Aptos" panose="020B0004020202020204" pitchFamily="34" charset="0"/>
                <a:ea typeface="Aptos" panose="020B0004020202020204" pitchFamily="34" charset="0"/>
                <a:cs typeface="Times New Roman" panose="02020603050405020304" pitchFamily="18" charset="0"/>
              </a:rPr>
              <a:t>LGBTI+ individuals do not exist in isolation; they may face multiple forms of discrimination based on race, class, caste or disability. </a:t>
            </a:r>
            <a:endParaRPr lang="en-KE" sz="2200"/>
          </a:p>
          <a:p>
            <a:pPr algn="just"/>
            <a:r>
              <a:rPr lang="en-US" sz="2200" dirty="0">
                <a:effectLst/>
                <a:latin typeface="Aptos" panose="020B0004020202020204" pitchFamily="34" charset="0"/>
                <a:ea typeface="Aptos" panose="020B0004020202020204" pitchFamily="34" charset="0"/>
                <a:cs typeface="Times New Roman" panose="02020603050405020304" pitchFamily="18" charset="0"/>
              </a:rPr>
              <a:t>Recognizing this complexity ensures that policies and advocacy strategies are inclusive and effective. </a:t>
            </a:r>
            <a:r>
              <a:rPr lang="en-KE" sz="2200"/>
              <a:t> </a:t>
            </a:r>
          </a:p>
          <a:p>
            <a:pPr algn="just"/>
            <a:r>
              <a:rPr lang="en-US" sz="2200" dirty="0">
                <a:latin typeface="Aptos" panose="020B0004020202020204" pitchFamily="34" charset="0"/>
                <a:ea typeface="Aptos" panose="020B0004020202020204" pitchFamily="34" charset="0"/>
                <a:cs typeface="Times New Roman" panose="02020603050405020304" pitchFamily="18" charset="0"/>
              </a:rPr>
              <a:t>E</a:t>
            </a:r>
            <a:r>
              <a:rPr lang="en-US" sz="2200" dirty="0">
                <a:effectLst/>
                <a:latin typeface="Aptos" panose="020B0004020202020204" pitchFamily="34" charset="0"/>
                <a:ea typeface="Aptos" panose="020B0004020202020204" pitchFamily="34" charset="0"/>
                <a:cs typeface="Times New Roman" panose="02020603050405020304" pitchFamily="18" charset="0"/>
              </a:rPr>
              <a:t>ngaging with international human rights bodies like the UN Human Rights Council helps keep LGBTI+ issues at the forefront and provides additional avenues for advocacy.</a:t>
            </a:r>
            <a:r>
              <a:rPr lang="en-KE" sz="2200"/>
              <a:t> </a:t>
            </a:r>
          </a:p>
        </p:txBody>
      </p:sp>
    </p:spTree>
    <p:extLst>
      <p:ext uri="{BB962C8B-B14F-4D97-AF65-F5344CB8AC3E}">
        <p14:creationId xmlns:p14="http://schemas.microsoft.com/office/powerpoint/2010/main" val="211893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677605" y="4001694"/>
            <a:ext cx="10820396" cy="25673"/>
          </a:xfrm>
          <a:prstGeom prst="line">
            <a:avLst/>
          </a:prstGeom>
          <a:ln w="9525" cap="flat">
            <a:solidFill>
              <a:srgbClr val="2B2C30"/>
            </a:solidFill>
            <a:prstDash val="solid"/>
            <a:headEnd type="none" w="sm" len="sm"/>
            <a:tailEnd type="none" w="sm" len="sm"/>
          </a:ln>
        </p:spPr>
        <p:txBody>
          <a:bodyPr/>
          <a:lstStyle/>
          <a:p>
            <a:endParaRPr lang="en-US" sz="1200"/>
          </a:p>
        </p:txBody>
      </p:sp>
      <p:sp>
        <p:nvSpPr>
          <p:cNvPr id="4" name="TextBox 4"/>
          <p:cNvSpPr txBox="1"/>
          <p:nvPr/>
        </p:nvSpPr>
        <p:spPr>
          <a:xfrm>
            <a:off x="3098800" y="2565105"/>
            <a:ext cx="10938888" cy="974626"/>
          </a:xfrm>
          <a:prstGeom prst="rect">
            <a:avLst/>
          </a:prstGeom>
        </p:spPr>
        <p:txBody>
          <a:bodyPr lIns="0" tIns="0" rIns="0" bIns="0" rtlCol="0" anchor="t">
            <a:spAutoFit/>
          </a:bodyPr>
          <a:lstStyle/>
          <a:p>
            <a:pPr>
              <a:lnSpc>
                <a:spcPts val="7584"/>
              </a:lnSpc>
            </a:pPr>
            <a:r>
              <a:rPr lang="en-US" sz="8334" spc="41" dirty="0">
                <a:solidFill>
                  <a:srgbClr val="2B2C30"/>
                </a:solidFill>
                <a:latin typeface="Playfair Display"/>
              </a:rPr>
              <a:t>THANK YOU!</a:t>
            </a:r>
          </a:p>
        </p:txBody>
      </p:sp>
      <p:sp>
        <p:nvSpPr>
          <p:cNvPr id="6" name="Freeform 6"/>
          <p:cNvSpPr/>
          <p:nvPr/>
        </p:nvSpPr>
        <p:spPr>
          <a:xfrm>
            <a:off x="10738878" y="-293701"/>
            <a:ext cx="1534644" cy="2335918"/>
          </a:xfrm>
          <a:custGeom>
            <a:avLst/>
            <a:gdLst/>
            <a:ahLst/>
            <a:cxnLst/>
            <a:rect l="l" t="t" r="r" b="b"/>
            <a:pathLst>
              <a:path w="2301966" h="3503877">
                <a:moveTo>
                  <a:pt x="0" y="0"/>
                </a:moveTo>
                <a:lnTo>
                  <a:pt x="2301966" y="0"/>
                </a:lnTo>
                <a:lnTo>
                  <a:pt x="2301966" y="3503877"/>
                </a:lnTo>
                <a:lnTo>
                  <a:pt x="0" y="3503877"/>
                </a:lnTo>
                <a:lnTo>
                  <a:pt x="0" y="0"/>
                </a:lnTo>
                <a:close/>
              </a:path>
            </a:pathLst>
          </a:custGeom>
          <a:blipFill>
            <a:blip r:embed="rId2"/>
            <a:stretch>
              <a:fillRect/>
            </a:stretch>
          </a:blipFill>
        </p:spPr>
        <p:txBody>
          <a:bodyPr/>
          <a:lstStyle/>
          <a:p>
            <a:endParaRPr lang="en-US" sz="1200"/>
          </a:p>
        </p:txBody>
      </p:sp>
      <p:sp>
        <p:nvSpPr>
          <p:cNvPr id="7" name="Freeform 5">
            <a:extLst>
              <a:ext uri="{FF2B5EF4-FFF2-40B4-BE49-F238E27FC236}">
                <a16:creationId xmlns:a16="http://schemas.microsoft.com/office/drawing/2014/main" id="{0909F90E-EBAC-22A1-FC12-D1B4E3D82F12}"/>
              </a:ext>
            </a:extLst>
          </p:cNvPr>
          <p:cNvSpPr/>
          <p:nvPr/>
        </p:nvSpPr>
        <p:spPr>
          <a:xfrm>
            <a:off x="8655241" y="3955488"/>
            <a:ext cx="4876800" cy="1651855"/>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3496082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45928-02B6-5047-A5A1-E587D2896FA6}"/>
              </a:ext>
            </a:extLst>
          </p:cNvPr>
          <p:cNvSpPr>
            <a:spLocks noGrp="1"/>
          </p:cNvSpPr>
          <p:nvPr>
            <p:ph type="title"/>
          </p:nvPr>
        </p:nvSpPr>
        <p:spPr>
          <a:xfrm>
            <a:off x="838201" y="345810"/>
            <a:ext cx="4960945" cy="1325563"/>
          </a:xfrm>
        </p:spPr>
        <p:txBody>
          <a:bodyPr>
            <a:normAutofit/>
          </a:bodyPr>
          <a:lstStyle/>
          <a:p>
            <a:r>
              <a:rPr lang="en-US" dirty="0"/>
              <a:t>Overview</a:t>
            </a:r>
          </a:p>
        </p:txBody>
      </p:sp>
      <p:sp>
        <p:nvSpPr>
          <p:cNvPr id="73" name="Content Placeholder 2">
            <a:extLst>
              <a:ext uri="{FF2B5EF4-FFF2-40B4-BE49-F238E27FC236}">
                <a16:creationId xmlns:a16="http://schemas.microsoft.com/office/drawing/2014/main" id="{6E15FCDD-7157-4C40-87AC-32BFFEF68AF7}"/>
              </a:ext>
            </a:extLst>
          </p:cNvPr>
          <p:cNvSpPr>
            <a:spLocks noGrp="1"/>
          </p:cNvSpPr>
          <p:nvPr>
            <p:ph idx="1"/>
          </p:nvPr>
        </p:nvSpPr>
        <p:spPr>
          <a:xfrm>
            <a:off x="838201" y="1825625"/>
            <a:ext cx="4933462" cy="4351338"/>
          </a:xfrm>
        </p:spPr>
        <p:txBody>
          <a:bodyPr>
            <a:normAutofit/>
          </a:bodyPr>
          <a:lstStyle/>
          <a:p>
            <a:pPr marL="0" indent="0" algn="just">
              <a:buNone/>
            </a:pPr>
            <a:r>
              <a:rPr lang="en-US" sz="2000" b="1" u="sng" dirty="0"/>
              <a:t>UNDP’s Commitment</a:t>
            </a:r>
            <a:r>
              <a:rPr lang="en-US" sz="2000" dirty="0"/>
              <a:t> </a:t>
            </a:r>
          </a:p>
          <a:p>
            <a:pPr marL="0" indent="0" algn="just">
              <a:buNone/>
            </a:pPr>
            <a:r>
              <a:rPr lang="en-US" sz="2000" dirty="0"/>
              <a:t>UNDP works in 170 countries to ensure no one is left behind, focusing on inclusivity and equality as fundamental to sustainable development. </a:t>
            </a:r>
          </a:p>
          <a:p>
            <a:pPr marL="0" indent="0" algn="just">
              <a:buNone/>
            </a:pPr>
            <a:endParaRPr lang="en-US" sz="2000" dirty="0"/>
          </a:p>
          <a:p>
            <a:pPr marL="0" indent="0" algn="just">
              <a:buNone/>
            </a:pPr>
            <a:r>
              <a:rPr lang="en-US" sz="2000" b="1" u="sng" dirty="0"/>
              <a:t>Democratic Participation</a:t>
            </a:r>
            <a:r>
              <a:rPr lang="en-US" sz="2000" u="sng" dirty="0"/>
              <a:t> </a:t>
            </a:r>
          </a:p>
          <a:p>
            <a:pPr marL="0" indent="0" algn="just">
              <a:buNone/>
            </a:pPr>
            <a:r>
              <a:rPr lang="en-US" sz="2000" dirty="0"/>
              <a:t>Ensuring the meaningful engagement and participation of groups facing marginalization or vulnerabilities, particularly LGBTI+ individuals, is essential for strengthening democracies. </a:t>
            </a:r>
          </a:p>
        </p:txBody>
      </p:sp>
      <p:pic>
        <p:nvPicPr>
          <p:cNvPr id="6" name="Picture 5" descr="A group of people sitting in chairs&#10;&#10;Description automatically generated">
            <a:extLst>
              <a:ext uri="{FF2B5EF4-FFF2-40B4-BE49-F238E27FC236}">
                <a16:creationId xmlns:a16="http://schemas.microsoft.com/office/drawing/2014/main" id="{55092B04-C07E-6C06-C474-82D41BC9D152}"/>
              </a:ext>
            </a:extLst>
          </p:cNvPr>
          <p:cNvPicPr>
            <a:picLocks noChangeAspect="1"/>
          </p:cNvPicPr>
          <p:nvPr/>
        </p:nvPicPr>
        <p:blipFill rotWithShape="1">
          <a:blip r:embed="rId3"/>
          <a:srcRect l="15671" r="2038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80" name="Arc 7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A group of people holding a piece of paper&#10;&#10;Description automatically generated">
            <a:extLst>
              <a:ext uri="{FF2B5EF4-FFF2-40B4-BE49-F238E27FC236}">
                <a16:creationId xmlns:a16="http://schemas.microsoft.com/office/drawing/2014/main" id="{83C2C76C-4066-97C3-6D3C-4B8AECD98791}"/>
              </a:ext>
            </a:extLst>
          </p:cNvPr>
          <p:cNvPicPr>
            <a:picLocks noChangeAspect="1"/>
          </p:cNvPicPr>
          <p:nvPr/>
        </p:nvPicPr>
        <p:blipFill rotWithShape="1">
          <a:blip r:embed="rId4"/>
          <a:srcRect l="13323" r="8871" b="1"/>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Picture 3" descr="A person sitting at a table with her hands out&#10;&#10;Description automatically generated">
            <a:extLst>
              <a:ext uri="{FF2B5EF4-FFF2-40B4-BE49-F238E27FC236}">
                <a16:creationId xmlns:a16="http://schemas.microsoft.com/office/drawing/2014/main" id="{12CF09BF-ACC0-CC7F-A0FB-6983A972E022}"/>
              </a:ext>
            </a:extLst>
          </p:cNvPr>
          <p:cNvPicPr>
            <a:picLocks noChangeAspect="1"/>
          </p:cNvPicPr>
          <p:nvPr/>
        </p:nvPicPr>
        <p:blipFill rotWithShape="1">
          <a:blip r:embed="rId5"/>
          <a:srcRect l="22958" r="27960" b="2"/>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20194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3F9A-AB55-5E95-0FB1-58FB45765D89}"/>
              </a:ext>
            </a:extLst>
          </p:cNvPr>
          <p:cNvSpPr>
            <a:spLocks noGrp="1"/>
          </p:cNvSpPr>
          <p:nvPr>
            <p:ph type="title"/>
          </p:nvPr>
        </p:nvSpPr>
        <p:spPr/>
        <p:txBody>
          <a:bodyPr>
            <a:noAutofit/>
          </a:bodyPr>
          <a:lstStyle/>
          <a:p>
            <a:pPr algn="ctr"/>
            <a:br>
              <a:rPr lang="en-GB" sz="2400" dirty="0"/>
            </a:br>
            <a:br>
              <a:rPr lang="en-GB" sz="2400" dirty="0"/>
            </a:br>
            <a:r>
              <a:rPr lang="en-GB" sz="2200" dirty="0"/>
              <a:t>UNDP was the first development agency to integrate sexual orientation, gender identity and expression, and sex characteristics in their programming</a:t>
            </a:r>
          </a:p>
        </p:txBody>
      </p:sp>
      <p:graphicFrame>
        <p:nvGraphicFramePr>
          <p:cNvPr id="19" name="Content Placeholder 2">
            <a:extLst>
              <a:ext uri="{FF2B5EF4-FFF2-40B4-BE49-F238E27FC236}">
                <a16:creationId xmlns:a16="http://schemas.microsoft.com/office/drawing/2014/main" id="{138F7633-8105-758E-04AA-10A408AE45AE}"/>
              </a:ext>
            </a:extLst>
          </p:cNvPr>
          <p:cNvGraphicFramePr>
            <a:graphicFrameLocks noGrp="1"/>
          </p:cNvGraphicFramePr>
          <p:nvPr>
            <p:ph idx="1"/>
            <p:extLst>
              <p:ext uri="{D42A27DB-BD31-4B8C-83A1-F6EECF244321}">
                <p14:modId xmlns:p14="http://schemas.microsoft.com/office/powerpoint/2010/main" val="976204303"/>
              </p:ext>
            </p:extLst>
          </p:nvPr>
        </p:nvGraphicFramePr>
        <p:xfrm>
          <a:off x="838200" y="155787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21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25A4-F662-DF20-CEF1-A976DAFE0490}"/>
              </a:ext>
            </a:extLst>
          </p:cNvPr>
          <p:cNvSpPr>
            <a:spLocks noGrp="1"/>
          </p:cNvSpPr>
          <p:nvPr>
            <p:ph type="title"/>
          </p:nvPr>
        </p:nvSpPr>
        <p:spPr>
          <a:xfrm>
            <a:off x="430696" y="267140"/>
            <a:ext cx="10515600" cy="810592"/>
          </a:xfrm>
        </p:spPr>
        <p:txBody>
          <a:bodyPr>
            <a:noAutofit/>
          </a:bodyPr>
          <a:lstStyle/>
          <a:p>
            <a:r>
              <a:rPr lang="en-US" sz="3200" dirty="0">
                <a:latin typeface="Calibri" panose="020F0502020204030204" pitchFamily="34" charset="0"/>
                <a:ea typeface="Calibri" panose="020F0502020204030204" pitchFamily="34" charset="0"/>
              </a:rPr>
              <a:t>Strategies underlying UNDP’s work on LGBTI+ inclusion: </a:t>
            </a:r>
            <a:endParaRPr lang="en-GB" sz="3200" dirty="0"/>
          </a:p>
        </p:txBody>
      </p:sp>
      <p:sp>
        <p:nvSpPr>
          <p:cNvPr id="3" name="Content Placeholder 2">
            <a:extLst>
              <a:ext uri="{FF2B5EF4-FFF2-40B4-BE49-F238E27FC236}">
                <a16:creationId xmlns:a16="http://schemas.microsoft.com/office/drawing/2014/main" id="{89E4136F-861D-A7C7-D82C-C06A6D891DEF}"/>
              </a:ext>
            </a:extLst>
          </p:cNvPr>
          <p:cNvSpPr>
            <a:spLocks noGrp="1"/>
          </p:cNvSpPr>
          <p:nvPr>
            <p:ph sz="half" idx="1"/>
          </p:nvPr>
        </p:nvSpPr>
        <p:spPr>
          <a:xfrm>
            <a:off x="601133" y="1723803"/>
            <a:ext cx="5418667" cy="4453160"/>
          </a:xfrm>
        </p:spPr>
        <p:txBody>
          <a:bodyPr>
            <a:normAutofit fontScale="62500" lnSpcReduction="20000"/>
          </a:bodyPr>
          <a:lstStyle/>
          <a:p>
            <a:pPr marL="0" indent="0">
              <a:lnSpc>
                <a:spcPct val="120000"/>
              </a:lnSpc>
              <a:buNone/>
            </a:pPr>
            <a:r>
              <a:rPr lang="en-US" b="1" dirty="0">
                <a:solidFill>
                  <a:schemeClr val="tx2"/>
                </a:solidFill>
                <a:latin typeface="Calibri" panose="020F0502020204030204" pitchFamily="34" charset="0"/>
                <a:ea typeface="Calibri" panose="020F0502020204030204" pitchFamily="34" charset="0"/>
              </a:rPr>
              <a:t>Six Pathways to LGBTI+ inclusion</a:t>
            </a:r>
            <a:r>
              <a:rPr lang="en-US" dirty="0">
                <a:solidFill>
                  <a:schemeClr val="tx2"/>
                </a:solidFill>
                <a:latin typeface="Calibri" panose="020F0502020204030204" pitchFamily="34" charset="0"/>
                <a:ea typeface="Calibri" panose="020F0502020204030204" pitchFamily="34" charset="0"/>
              </a:rPr>
              <a:t>: </a:t>
            </a:r>
          </a:p>
          <a:p>
            <a:pPr marL="0" indent="0">
              <a:lnSpc>
                <a:spcPct val="120000"/>
              </a:lnSpc>
              <a:buNone/>
            </a:pPr>
            <a:r>
              <a:rPr lang="en-US" dirty="0">
                <a:solidFill>
                  <a:schemeClr val="tx2"/>
                </a:solidFill>
                <a:latin typeface="Calibri" panose="020F0502020204030204" pitchFamily="34" charset="0"/>
                <a:ea typeface="Calibri" panose="020F0502020204030204" pitchFamily="34" charset="0"/>
              </a:rPr>
              <a:t>1) Social; 2) Legal; 3) Public-Sector Services; 4) Democracy &amp; Governance;   5) Movement &amp; Leadership; and 6) Knowledge. </a:t>
            </a:r>
          </a:p>
          <a:p>
            <a:pPr marL="0" indent="0">
              <a:lnSpc>
                <a:spcPct val="120000"/>
              </a:lnSpc>
              <a:buNone/>
            </a:pPr>
            <a:endParaRPr lang="en-US" b="1" dirty="0">
              <a:solidFill>
                <a:schemeClr val="tx2"/>
              </a:solidFill>
              <a:latin typeface="Calibri" panose="020F0502020204030204" pitchFamily="34" charset="0"/>
              <a:ea typeface="Calibri" panose="020F0502020204030204" pitchFamily="34" charset="0"/>
            </a:endParaRPr>
          </a:p>
          <a:p>
            <a:pPr marL="0" indent="0">
              <a:lnSpc>
                <a:spcPct val="120000"/>
              </a:lnSpc>
              <a:buNone/>
            </a:pPr>
            <a:r>
              <a:rPr lang="en-US" b="1" dirty="0">
                <a:solidFill>
                  <a:schemeClr val="tx2"/>
                </a:solidFill>
                <a:latin typeface="Calibri" panose="020F0502020204030204" pitchFamily="34" charset="0"/>
                <a:ea typeface="Calibri" panose="020F0502020204030204" pitchFamily="34" charset="0"/>
              </a:rPr>
              <a:t>Three Core Strategies employed:</a:t>
            </a:r>
          </a:p>
          <a:p>
            <a:pPr>
              <a:lnSpc>
                <a:spcPct val="120000"/>
              </a:lnSpc>
            </a:pPr>
            <a:r>
              <a:rPr lang="en-US" dirty="0">
                <a:solidFill>
                  <a:schemeClr val="tx2"/>
                </a:solidFill>
                <a:latin typeface="Calibri" panose="020F0502020204030204" pitchFamily="34" charset="0"/>
                <a:ea typeface="Calibri" panose="020F0502020204030204" pitchFamily="34" charset="0"/>
              </a:rPr>
              <a:t>S</a:t>
            </a:r>
            <a:r>
              <a:rPr lang="en-US" sz="2800" dirty="0">
                <a:solidFill>
                  <a:schemeClr val="tx2"/>
                </a:solidFill>
                <a:effectLst/>
                <a:latin typeface="Calibri" panose="020F0502020204030204" pitchFamily="34" charset="0"/>
                <a:ea typeface="Calibri" panose="020F0502020204030204" pitchFamily="34" charset="0"/>
              </a:rPr>
              <a:t>upporting champions within government and state structures (including parliaments and the judiciary) </a:t>
            </a:r>
          </a:p>
          <a:p>
            <a:pPr>
              <a:lnSpc>
                <a:spcPct val="120000"/>
              </a:lnSpc>
            </a:pPr>
            <a:r>
              <a:rPr lang="en-US" dirty="0">
                <a:solidFill>
                  <a:schemeClr val="tx2"/>
                </a:solidFill>
                <a:latin typeface="Calibri" panose="020F0502020204030204" pitchFamily="34" charset="0"/>
                <a:ea typeface="Calibri" panose="020F0502020204030204" pitchFamily="34" charset="0"/>
              </a:rPr>
              <a:t>S</a:t>
            </a:r>
            <a:r>
              <a:rPr lang="en-US" sz="2800" dirty="0">
                <a:solidFill>
                  <a:schemeClr val="tx2"/>
                </a:solidFill>
                <a:effectLst/>
                <a:latin typeface="Calibri" panose="020F0502020204030204" pitchFamily="34" charset="0"/>
                <a:ea typeface="Calibri" panose="020F0502020204030204" pitchFamily="34" charset="0"/>
              </a:rPr>
              <a:t>trengthening LGBTI+ organizations to influence public policy </a:t>
            </a:r>
          </a:p>
          <a:p>
            <a:pPr>
              <a:lnSpc>
                <a:spcPct val="120000"/>
              </a:lnSpc>
            </a:pPr>
            <a:r>
              <a:rPr lang="en-US" dirty="0">
                <a:solidFill>
                  <a:schemeClr val="tx2"/>
                </a:solidFill>
                <a:latin typeface="Calibri" panose="020F0502020204030204" pitchFamily="34" charset="0"/>
                <a:ea typeface="Calibri" panose="020F0502020204030204" pitchFamily="34" charset="0"/>
              </a:rPr>
              <a:t>L</a:t>
            </a:r>
            <a:r>
              <a:rPr lang="en-US" sz="2800" dirty="0">
                <a:solidFill>
                  <a:schemeClr val="tx2"/>
                </a:solidFill>
                <a:effectLst/>
                <a:latin typeface="Calibri" panose="020F0502020204030204" pitchFamily="34" charset="0"/>
                <a:ea typeface="Calibri" panose="020F0502020204030204" pitchFamily="34" charset="0"/>
              </a:rPr>
              <a:t>everaging UNDP’s ability to safely facilitate and convene across government, civil society and the private sector </a:t>
            </a:r>
          </a:p>
        </p:txBody>
      </p:sp>
      <p:pic>
        <p:nvPicPr>
          <p:cNvPr id="6" name="Content Placeholder 5">
            <a:extLst>
              <a:ext uri="{FF2B5EF4-FFF2-40B4-BE49-F238E27FC236}">
                <a16:creationId xmlns:a16="http://schemas.microsoft.com/office/drawing/2014/main" id="{8B8C65A9-5CAB-726D-8807-4F41F07C351A}"/>
              </a:ext>
            </a:extLst>
          </p:cNvPr>
          <p:cNvPicPr>
            <a:picLocks noGrp="1" noChangeAspect="1"/>
          </p:cNvPicPr>
          <p:nvPr>
            <p:ph sz="half" idx="2"/>
          </p:nvPr>
        </p:nvPicPr>
        <p:blipFill>
          <a:blip r:embed="rId2"/>
          <a:stretch>
            <a:fillRect/>
          </a:stretch>
        </p:blipFill>
        <p:spPr>
          <a:xfrm>
            <a:off x="6172200" y="1723802"/>
            <a:ext cx="5181600" cy="4005707"/>
          </a:xfrm>
          <a:prstGeom prst="rect">
            <a:avLst/>
          </a:prstGeom>
        </p:spPr>
      </p:pic>
    </p:spTree>
    <p:extLst>
      <p:ext uri="{BB962C8B-B14F-4D97-AF65-F5344CB8AC3E}">
        <p14:creationId xmlns:p14="http://schemas.microsoft.com/office/powerpoint/2010/main" val="277478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0D09-BAE5-F284-0601-6406D693FD77}"/>
              </a:ext>
            </a:extLst>
          </p:cNvPr>
          <p:cNvSpPr>
            <a:spLocks noGrp="1"/>
          </p:cNvSpPr>
          <p:nvPr>
            <p:ph type="title"/>
          </p:nvPr>
        </p:nvSpPr>
        <p:spPr/>
        <p:txBody>
          <a:bodyPr>
            <a:noAutofit/>
          </a:bodyPr>
          <a:lstStyle/>
          <a:p>
            <a:r>
              <a:rPr lang="en-GB" sz="2400" dirty="0"/>
              <a:t>Initiatives are based on robust global research and knowledge products such as:</a:t>
            </a:r>
          </a:p>
        </p:txBody>
      </p:sp>
      <p:sp>
        <p:nvSpPr>
          <p:cNvPr id="3" name="Content Placeholder 2">
            <a:extLst>
              <a:ext uri="{FF2B5EF4-FFF2-40B4-BE49-F238E27FC236}">
                <a16:creationId xmlns:a16="http://schemas.microsoft.com/office/drawing/2014/main" id="{80720719-EBA6-0657-294E-7981B2962539}"/>
              </a:ext>
            </a:extLst>
          </p:cNvPr>
          <p:cNvSpPr>
            <a:spLocks noGrp="1"/>
          </p:cNvSpPr>
          <p:nvPr>
            <p:ph sz="half" idx="1"/>
          </p:nvPr>
        </p:nvSpPr>
        <p:spPr>
          <a:xfrm>
            <a:off x="838200" y="1557866"/>
            <a:ext cx="5342468" cy="4597401"/>
          </a:xfrm>
        </p:spPr>
        <p:txBody>
          <a:bodyPr>
            <a:normAutofit fontScale="77500" lnSpcReduction="20000"/>
          </a:bodyPr>
          <a:lstStyle/>
          <a:p>
            <a:pPr>
              <a:lnSpc>
                <a:spcPct val="120000"/>
              </a:lnSpc>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a:t>
            </a:r>
            <a:r>
              <a:rPr kumimoji="0" lang="en-US" sz="22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2"/>
              </a:rPr>
              <a:t>LGBTI Inclusion Index</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which contains 51 indicators which are aligned with the SDG targets’ indicators and draws attention to the need for safe, disaggregated LGBTI data collection to inform inclusive policies and practices in countries around the world. </a:t>
            </a:r>
          </a:p>
          <a:p>
            <a:pPr>
              <a:lnSpc>
                <a:spcPct val="120000"/>
              </a:lnSpc>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a:t>
            </a:r>
            <a:r>
              <a:rPr kumimoji="0" lang="en-US" sz="22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3"/>
              </a:rPr>
              <a:t>Handbook for Parliamentarians on Advancing the Human Rights and Inclusion of LGBTI People</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which has been adapted into  English, French, Mandarin, Portuguese, Russian, Spanish, Thai, Turkish, and Vietnamese.</a:t>
            </a:r>
          </a:p>
          <a:p>
            <a:pPr>
              <a:lnSpc>
                <a:spcPct val="120000"/>
              </a:lnSpc>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a:t>
            </a:r>
            <a:r>
              <a:rPr lang="en-US" sz="2200" u="sng" dirty="0">
                <a:solidFill>
                  <a:srgbClr val="0563C1"/>
                </a:solidFill>
                <a:latin typeface="Calibri" panose="020F0502020204030204" pitchFamily="34" charset="0"/>
                <a:cs typeface="Calibri" panose="020F0502020204030204" pitchFamily="34" charset="0"/>
              </a:rPr>
              <a:t>Youth Parliament Toolkit</a:t>
            </a:r>
            <a:r>
              <a:rPr lang="en-US" sz="1200" dirty="0">
                <a:solidFill>
                  <a:srgbClr val="000000"/>
                </a:solidFill>
                <a:latin typeface="ProximaNova" panose="02000506030000020004" pitchFamily="2"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con</a:t>
            </a:r>
            <a:r>
              <a:rPr lang="en-US" sz="2200" dirty="0">
                <a:solidFill>
                  <a:prstClr val="black"/>
                </a:solidFill>
                <a:latin typeface="Calibri" panose="020F0502020204030204" pitchFamily="34" charset="0"/>
              </a:rPr>
              <a:t>tains expert advice on establishing, planning, running and promoting a Youth Parliament with additional case studies and evaluation methods from across the Commonwealth.</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717947-2E5B-8307-105F-2A5CB9780AD8}"/>
              </a:ext>
            </a:extLst>
          </p:cNvPr>
          <p:cNvPicPr>
            <a:picLocks noChangeAspect="1"/>
          </p:cNvPicPr>
          <p:nvPr/>
        </p:nvPicPr>
        <p:blipFill>
          <a:blip r:embed="rId4"/>
          <a:stretch>
            <a:fillRect/>
          </a:stretch>
        </p:blipFill>
        <p:spPr>
          <a:xfrm>
            <a:off x="9185080" y="2990141"/>
            <a:ext cx="1932599" cy="2682472"/>
          </a:xfrm>
          <a:prstGeom prst="rect">
            <a:avLst/>
          </a:prstGeom>
        </p:spPr>
      </p:pic>
      <p:pic>
        <p:nvPicPr>
          <p:cNvPr id="9" name="Picture 8">
            <a:extLst>
              <a:ext uri="{FF2B5EF4-FFF2-40B4-BE49-F238E27FC236}">
                <a16:creationId xmlns:a16="http://schemas.microsoft.com/office/drawing/2014/main" id="{85A2D0BF-F895-EEF6-9252-505952FB1FDC}"/>
              </a:ext>
            </a:extLst>
          </p:cNvPr>
          <p:cNvPicPr>
            <a:picLocks noChangeAspect="1"/>
          </p:cNvPicPr>
          <p:nvPr/>
        </p:nvPicPr>
        <p:blipFill>
          <a:blip r:embed="rId5"/>
          <a:stretch>
            <a:fillRect/>
          </a:stretch>
        </p:blipFill>
        <p:spPr>
          <a:xfrm>
            <a:off x="6788903" y="3925546"/>
            <a:ext cx="2024062" cy="2612906"/>
          </a:xfrm>
          <a:prstGeom prst="rect">
            <a:avLst/>
          </a:prstGeom>
        </p:spPr>
      </p:pic>
      <p:pic>
        <p:nvPicPr>
          <p:cNvPr id="7" name="Picture 6" descr="A brochure with a group of people&#10;&#10;Description automatically generated">
            <a:extLst>
              <a:ext uri="{FF2B5EF4-FFF2-40B4-BE49-F238E27FC236}">
                <a16:creationId xmlns:a16="http://schemas.microsoft.com/office/drawing/2014/main" id="{EED273C9-4589-3904-8DB3-7B52EF3B5D90}"/>
              </a:ext>
            </a:extLst>
          </p:cNvPr>
          <p:cNvPicPr>
            <a:picLocks noChangeAspect="1"/>
          </p:cNvPicPr>
          <p:nvPr/>
        </p:nvPicPr>
        <p:blipFill>
          <a:blip r:embed="rId6"/>
          <a:stretch>
            <a:fillRect/>
          </a:stretch>
        </p:blipFill>
        <p:spPr>
          <a:xfrm>
            <a:off x="7543856" y="1557866"/>
            <a:ext cx="1877344" cy="2679192"/>
          </a:xfrm>
          <a:prstGeom prst="rect">
            <a:avLst/>
          </a:prstGeom>
        </p:spPr>
      </p:pic>
    </p:spTree>
    <p:extLst>
      <p:ext uri="{BB962C8B-B14F-4D97-AF65-F5344CB8AC3E}">
        <p14:creationId xmlns:p14="http://schemas.microsoft.com/office/powerpoint/2010/main" val="264631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F4EA-28BA-BA01-3B19-FFC27FAAB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8548B-1F06-A1AA-56B6-CE3C625ADAA2}"/>
              </a:ext>
            </a:extLst>
          </p:cNvPr>
          <p:cNvSpPr>
            <a:spLocks noGrp="1"/>
          </p:cNvSpPr>
          <p:nvPr>
            <p:ph type="title"/>
          </p:nvPr>
        </p:nvSpPr>
        <p:spPr/>
        <p:txBody>
          <a:bodyPr>
            <a:noAutofit/>
          </a:bodyPr>
          <a:lstStyle/>
          <a:p>
            <a:r>
              <a:rPr lang="en-GB" sz="2400" dirty="0"/>
              <a:t>Initiatives are based on robust global research and knowledge products such as:</a:t>
            </a:r>
          </a:p>
        </p:txBody>
      </p:sp>
      <p:sp>
        <p:nvSpPr>
          <p:cNvPr id="3" name="Content Placeholder 2">
            <a:extLst>
              <a:ext uri="{FF2B5EF4-FFF2-40B4-BE49-F238E27FC236}">
                <a16:creationId xmlns:a16="http://schemas.microsoft.com/office/drawing/2014/main" id="{59A9C04D-9B77-C513-3C8F-4157E2CCDA86}"/>
              </a:ext>
            </a:extLst>
          </p:cNvPr>
          <p:cNvSpPr>
            <a:spLocks noGrp="1"/>
          </p:cNvSpPr>
          <p:nvPr>
            <p:ph sz="half" idx="1"/>
          </p:nvPr>
        </p:nvSpPr>
        <p:spPr>
          <a:xfrm>
            <a:off x="5936672" y="1626845"/>
            <a:ext cx="5342468" cy="4597401"/>
          </a:xfrm>
        </p:spPr>
        <p:txBody>
          <a:bodyPr>
            <a:normAutofit fontScale="92500" lnSpcReduction="10000"/>
          </a:bodyPr>
          <a:lstStyle/>
          <a:p>
            <a:pPr>
              <a:spcBef>
                <a:spcPts val="0"/>
              </a:spcBef>
            </a:pPr>
            <a:r>
              <a:rPr lang="en-US" sz="1700" dirty="0">
                <a:solidFill>
                  <a:schemeClr val="bg2">
                    <a:lumMod val="10000"/>
                  </a:schemeClr>
                </a:solidFill>
                <a:effectLst/>
                <a:latin typeface="Calibri" panose="020F0502020204030204" pitchFamily="34" charset="0"/>
                <a:cs typeface="Calibri" panose="020F0502020204030204" pitchFamily="34" charset="0"/>
              </a:rPr>
              <a:t>The </a:t>
            </a:r>
            <a:r>
              <a:rPr lang="en-US" sz="1700" dirty="0">
                <a:solidFill>
                  <a:schemeClr val="bg2">
                    <a:lumMod val="10000"/>
                  </a:schemeClr>
                </a:solidFill>
                <a:latin typeface="Calibri" panose="020F0502020204030204" pitchFamily="34" charset="0"/>
                <a:cs typeface="Calibri" panose="020F0502020204030204" pitchFamily="34" charset="0"/>
              </a:rPr>
              <a:t>landmark 2012 </a:t>
            </a:r>
            <a:r>
              <a:rPr lang="en-US" sz="1700" u="sng" dirty="0">
                <a:effectLst/>
                <a:latin typeface="Calibri" panose="020F0502020204030204" pitchFamily="34" charset="0"/>
                <a:cs typeface="Calibri" panose="020F0502020204030204" pitchFamily="34" charset="0"/>
              </a:rPr>
              <a:t>Global Commission on HIV and the Law report</a:t>
            </a:r>
            <a:r>
              <a:rPr lang="en-US" sz="1700" dirty="0">
                <a:effectLst/>
                <a:latin typeface="Calibri" panose="020F0502020204030204" pitchFamily="34" charset="0"/>
                <a:cs typeface="Calibri" panose="020F0502020204030204" pitchFamily="34" charset="0"/>
              </a:rPr>
              <a:t> </a:t>
            </a:r>
            <a:r>
              <a:rPr lang="en-US" sz="1700" dirty="0">
                <a:solidFill>
                  <a:schemeClr val="bg2">
                    <a:lumMod val="10000"/>
                  </a:schemeClr>
                </a:solidFill>
                <a:effectLst/>
                <a:latin typeface="Calibri" panose="020F0502020204030204" pitchFamily="34" charset="0"/>
                <a:cs typeface="Calibri" panose="020F0502020204030204" pitchFamily="34" charset="0"/>
              </a:rPr>
              <a:t>presents a coherent and compelling evidence base on human rights and legal issues relating to HIV recommending that governments enact laws based on evidence, human rights and public health. </a:t>
            </a:r>
          </a:p>
          <a:p>
            <a:pPr marL="0" indent="0">
              <a:spcBef>
                <a:spcPts val="0"/>
              </a:spcBef>
              <a:buNone/>
            </a:pPr>
            <a:endParaRPr lang="en-US" sz="1700" dirty="0">
              <a:solidFill>
                <a:schemeClr val="bg2">
                  <a:lumMod val="10000"/>
                </a:schemeClr>
              </a:solidFill>
              <a:effectLst/>
              <a:latin typeface="Calibri" panose="020F0502020204030204" pitchFamily="34" charset="0"/>
              <a:cs typeface="Calibri" panose="020F0502020204030204" pitchFamily="34" charset="0"/>
            </a:endParaRPr>
          </a:p>
          <a:p>
            <a:pPr>
              <a:lnSpc>
                <a:spcPct val="120000"/>
              </a:lnSpc>
              <a:spcBef>
                <a:spcPts val="0"/>
              </a:spcBef>
              <a:defRPr/>
            </a:pPr>
            <a:r>
              <a:rPr lang="en-US" sz="1700" dirty="0">
                <a:solidFill>
                  <a:schemeClr val="bg2">
                    <a:lumMod val="10000"/>
                  </a:schemeClr>
                </a:solidFill>
                <a:latin typeface="Calibri" panose="020F0502020204030204" pitchFamily="34" charset="0"/>
                <a:cs typeface="Calibri" panose="020F0502020204030204" pitchFamily="34" charset="0"/>
              </a:rPr>
              <a:t>UNDP-led </a:t>
            </a:r>
            <a:r>
              <a:rPr lang="en-US" sz="1700" u="sng" dirty="0">
                <a:latin typeface="Calibri" panose="020F0502020204030204" pitchFamily="34" charset="0"/>
                <a:cs typeface="Calibri" panose="020F0502020204030204" pitchFamily="34" charset="0"/>
              </a:rPr>
              <a:t>Pathways to Achieving the Global 10-10-10 HIV Targets </a:t>
            </a:r>
            <a:r>
              <a:rPr lang="en-US" sz="1700" dirty="0">
                <a:solidFill>
                  <a:schemeClr val="bg2">
                    <a:lumMod val="10000"/>
                  </a:schemeClr>
                </a:solidFill>
                <a:latin typeface="Calibri" panose="020F0502020204030204" pitchFamily="34" charset="0"/>
                <a:cs typeface="Calibri" panose="020F0502020204030204" pitchFamily="34" charset="0"/>
              </a:rPr>
              <a:t>review </a:t>
            </a:r>
            <a:r>
              <a:rPr lang="en-US" sz="1700" b="0" i="0" u="none" strike="noStrike" dirty="0">
                <a:solidFill>
                  <a:srgbClr val="000000"/>
                </a:solidFill>
                <a:effectLst/>
                <a:latin typeface="Calibri" panose="020F0502020204030204" pitchFamily="34" charset="0"/>
                <a:cs typeface="Calibri" panose="020F0502020204030204" pitchFamily="34" charset="0"/>
              </a:rPr>
              <a:t>identifies the 14 community-led tactics, strategies and approaches that have been used to remove or mitigate the impact of discriminatory and punitive laws and policies and HIV-related criminalization. </a:t>
            </a:r>
          </a:p>
          <a:p>
            <a:pPr>
              <a:lnSpc>
                <a:spcPct val="120000"/>
              </a:lnSpc>
              <a:spcBef>
                <a:spcPts val="0"/>
              </a:spcBef>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defRPr/>
            </a:pPr>
            <a:r>
              <a:rPr lang="en-US" sz="1700" dirty="0">
                <a:solidFill>
                  <a:srgbClr val="000000"/>
                </a:solidFill>
                <a:latin typeface="Calibri" panose="020F0502020204030204" pitchFamily="34" charset="0"/>
                <a:cs typeface="Calibri" panose="020F0502020204030204" pitchFamily="34" charset="0"/>
              </a:rPr>
              <a:t>The</a:t>
            </a:r>
            <a:r>
              <a:rPr lang="en-US" sz="1200" b="0" i="0" u="none" strike="noStrike" dirty="0">
                <a:solidFill>
                  <a:srgbClr val="000000"/>
                </a:solidFill>
                <a:effectLst/>
                <a:latin typeface="ProximaNova" panose="02000506030000020004" pitchFamily="2" charset="0"/>
              </a:rPr>
              <a:t> </a:t>
            </a:r>
            <a:r>
              <a:rPr lang="en-US" sz="1700" u="sng" dirty="0">
                <a:latin typeface="Calibri" panose="020F0502020204030204" pitchFamily="34" charset="0"/>
                <a:cs typeface="Calibri" panose="020F0502020204030204" pitchFamily="34" charset="0"/>
              </a:rPr>
              <a:t>Spectrum: A Tool for Key Population-Led Law and Policy Reform</a:t>
            </a:r>
            <a:r>
              <a:rPr lang="en-US" sz="1700" dirty="0">
                <a:latin typeface="Calibri" panose="020F0502020204030204" pitchFamily="34"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illustrates how people living with HIV, other key populations and their allies can strategically approach law and policy reform to remove barriers to HIV and health services in a combination of different ways.</a:t>
            </a:r>
            <a:endParaRPr lang="en-GB" sz="1700" dirty="0">
              <a:solidFill>
                <a:srgbClr val="000000"/>
              </a:solidFill>
              <a:latin typeface="Calibri" panose="020F0502020204030204" pitchFamily="34" charset="0"/>
              <a:cs typeface="Calibri" panose="020F0502020204030204" pitchFamily="34" charset="0"/>
            </a:endParaRPr>
          </a:p>
        </p:txBody>
      </p:sp>
      <p:pic>
        <p:nvPicPr>
          <p:cNvPr id="4" name="Picture 3" descr="A cover of a book&#10;&#10;Description automatically generated">
            <a:extLst>
              <a:ext uri="{FF2B5EF4-FFF2-40B4-BE49-F238E27FC236}">
                <a16:creationId xmlns:a16="http://schemas.microsoft.com/office/drawing/2014/main" id="{7DDE4F14-8629-AD5B-EE61-02A92C053933}"/>
              </a:ext>
            </a:extLst>
          </p:cNvPr>
          <p:cNvPicPr>
            <a:picLocks noChangeAspect="1"/>
          </p:cNvPicPr>
          <p:nvPr/>
        </p:nvPicPr>
        <p:blipFill>
          <a:blip r:embed="rId2"/>
          <a:stretch>
            <a:fillRect/>
          </a:stretch>
        </p:blipFill>
        <p:spPr>
          <a:xfrm>
            <a:off x="3092193" y="3209862"/>
            <a:ext cx="1901952" cy="2692173"/>
          </a:xfrm>
          <a:prstGeom prst="rect">
            <a:avLst/>
          </a:prstGeom>
          <a:effectLst>
            <a:outerShdw blurRad="50800" dist="38100" dir="2700000" algn="tl" rotWithShape="0">
              <a:prstClr val="black">
                <a:alpha val="40000"/>
              </a:prstClr>
            </a:outerShdw>
          </a:effectLst>
        </p:spPr>
      </p:pic>
      <p:pic>
        <p:nvPicPr>
          <p:cNvPr id="8" name="Content Placeholder 4" descr="A red and white cover with a graphic design of a scale&#10;&#10;Description automatically generated">
            <a:extLst>
              <a:ext uri="{FF2B5EF4-FFF2-40B4-BE49-F238E27FC236}">
                <a16:creationId xmlns:a16="http://schemas.microsoft.com/office/drawing/2014/main" id="{21CFD91D-E782-1A7F-8C86-5E3D19DDFCEA}"/>
              </a:ext>
            </a:extLst>
          </p:cNvPr>
          <p:cNvPicPr>
            <a:picLocks noChangeAspect="1"/>
          </p:cNvPicPr>
          <p:nvPr/>
        </p:nvPicPr>
        <p:blipFill>
          <a:blip r:embed="rId3"/>
          <a:stretch>
            <a:fillRect/>
          </a:stretch>
        </p:blipFill>
        <p:spPr>
          <a:xfrm>
            <a:off x="622147" y="3428998"/>
            <a:ext cx="2191845" cy="2473037"/>
          </a:xfrm>
          <a:prstGeom prst="rect">
            <a:avLst/>
          </a:prstGeom>
          <a:effectLst>
            <a:outerShdw blurRad="50800" dist="38100" dir="2700000" algn="tl" rotWithShape="0">
              <a:prstClr val="black">
                <a:alpha val="40000"/>
              </a:prstClr>
            </a:outerShdw>
          </a:effectLst>
        </p:spPr>
      </p:pic>
      <p:pic>
        <p:nvPicPr>
          <p:cNvPr id="7" name="Picture 6" descr="A logo with colorful circles and lines&#10;&#10;Description automatically generated">
            <a:extLst>
              <a:ext uri="{FF2B5EF4-FFF2-40B4-BE49-F238E27FC236}">
                <a16:creationId xmlns:a16="http://schemas.microsoft.com/office/drawing/2014/main" id="{B9BBDEC9-7843-CDA4-5BDF-A670A5E19888}"/>
              </a:ext>
            </a:extLst>
          </p:cNvPr>
          <p:cNvPicPr>
            <a:picLocks noChangeAspect="1"/>
          </p:cNvPicPr>
          <p:nvPr/>
        </p:nvPicPr>
        <p:blipFill>
          <a:blip r:embed="rId4"/>
          <a:stretch>
            <a:fillRect/>
          </a:stretch>
        </p:blipFill>
        <p:spPr>
          <a:xfrm>
            <a:off x="2044386" y="1249493"/>
            <a:ext cx="1901952" cy="26760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9350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05F4C6C-A72F-8680-DE2E-1701165E1520}"/>
              </a:ext>
            </a:extLst>
          </p:cNvPr>
          <p:cNvSpPr>
            <a:spLocks noGrp="1"/>
          </p:cNvSpPr>
          <p:nvPr>
            <p:ph type="title"/>
          </p:nvPr>
        </p:nvSpPr>
        <p:spPr>
          <a:xfrm>
            <a:off x="838200" y="620742"/>
            <a:ext cx="10515600" cy="964565"/>
          </a:xfrm>
        </p:spPr>
        <p:txBody>
          <a:bodyPr>
            <a:noAutofit/>
          </a:bodyPr>
          <a:lstStyle/>
          <a:p>
            <a:r>
              <a:rPr lang="en-US" sz="3200" b="1" dirty="0">
                <a:solidFill>
                  <a:schemeClr val="tx1"/>
                </a:solidFill>
                <a:effectLst/>
                <a:latin typeface="+mn-lt"/>
                <a:ea typeface="Aptos" panose="020B0004020202020204" pitchFamily="34" charset="0"/>
                <a:cs typeface="Times New Roman" panose="02020603050405020304" pitchFamily="18" charset="0"/>
              </a:rPr>
              <a:t>Entry Points for Reform</a:t>
            </a:r>
            <a:endParaRPr lang="en-US" sz="3200" dirty="0">
              <a:solidFill>
                <a:schemeClr val="tx1"/>
              </a:solidFill>
              <a:latin typeface="+mn-lt"/>
            </a:endParaRPr>
          </a:p>
        </p:txBody>
      </p:sp>
      <p:cxnSp>
        <p:nvCxnSpPr>
          <p:cNvPr id="16" name="Straight Connector 15">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20C58B21-066F-5A1E-3962-1D633D4634F0}"/>
              </a:ext>
            </a:extLst>
          </p:cNvPr>
          <p:cNvSpPr>
            <a:spLocks noGrp="1"/>
          </p:cNvSpPr>
          <p:nvPr>
            <p:ph sz="half" idx="1"/>
          </p:nvPr>
        </p:nvSpPr>
        <p:spPr>
          <a:xfrm>
            <a:off x="1413163" y="2940120"/>
            <a:ext cx="3803118" cy="2130644"/>
          </a:xfrm>
        </p:spPr>
        <p:txBody>
          <a:bodyPr vert="horz" lIns="91440" tIns="45720" rIns="91440" bIns="45720" rtlCol="0" anchor="t">
            <a:normAutofit/>
          </a:bodyPr>
          <a:lstStyle/>
          <a:p>
            <a:pPr marL="0" indent="0" algn="just">
              <a:buNone/>
            </a:pPr>
            <a:r>
              <a:rPr lang="en-US" sz="1800" b="1" u="sng" dirty="0">
                <a:effectLst/>
                <a:latin typeface="Aptos" panose="020B0004020202020204" pitchFamily="34" charset="0"/>
                <a:ea typeface="Aptos" panose="020B0004020202020204" pitchFamily="34" charset="0"/>
                <a:cs typeface="Times New Roman" panose="02020603050405020304" pitchFamily="18" charset="0"/>
              </a:rPr>
              <a:t>Health as an Entry Point</a:t>
            </a:r>
            <a:r>
              <a:rPr lang="en-US" sz="1600" dirty="0">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indent="0" algn="just">
              <a:buNone/>
            </a:pPr>
            <a:r>
              <a:rPr lang="en-US" sz="1400" b="0" i="0" u="none" strike="noStrike" dirty="0">
                <a:effectLst/>
                <a:latin typeface="+mj-lt"/>
              </a:rPr>
              <a:t>The health agenda, particularly in combating HIV, is a key entry point in countries with established human-rights-based responses, enabling non-political advancement of LGBTI+ rights through equitable access to healthcare for all.</a:t>
            </a:r>
            <a:endParaRPr lang="en-US" sz="2000" dirty="0">
              <a:latin typeface="+mj-lt"/>
              <a:cs typeface="Arial"/>
            </a:endParaRPr>
          </a:p>
        </p:txBody>
      </p:sp>
      <p:sp>
        <p:nvSpPr>
          <p:cNvPr id="4" name="Content Placeholder 7">
            <a:extLst>
              <a:ext uri="{FF2B5EF4-FFF2-40B4-BE49-F238E27FC236}">
                <a16:creationId xmlns:a16="http://schemas.microsoft.com/office/drawing/2014/main" id="{1D20781E-9287-F7A9-61F2-7F0F35F0000B}"/>
              </a:ext>
            </a:extLst>
          </p:cNvPr>
          <p:cNvSpPr txBox="1">
            <a:spLocks/>
          </p:cNvSpPr>
          <p:nvPr/>
        </p:nvSpPr>
        <p:spPr>
          <a:xfrm>
            <a:off x="6961693" y="3063461"/>
            <a:ext cx="4786746" cy="19622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effectLst/>
                <a:latin typeface="Aptos" panose="020B0004020202020204" pitchFamily="34" charset="0"/>
                <a:ea typeface="Aptos" panose="020B0004020202020204" pitchFamily="34" charset="0"/>
                <a:cs typeface="Times New Roman" panose="02020603050405020304" pitchFamily="18" charset="0"/>
              </a:rPr>
              <a:t>Decriminalization Through Health</a:t>
            </a:r>
            <a:endParaRPr lang="en-US" sz="1400" b="1" u="sng"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400" dirty="0">
                <a:latin typeface="+mj-lt"/>
              </a:rPr>
              <a:t>Criminalization of consensual same-sex activity prevents marginalized populations, like gay men and other men who have sex with men, from accessing vital health services.</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400" dirty="0">
                <a:latin typeface="+mj-lt"/>
              </a:rPr>
              <a:t>Using the health argument can be a strategic approach for advocating decriminalization, which is crucial in the fight against HIV.</a:t>
            </a:r>
          </a:p>
        </p:txBody>
      </p:sp>
      <p:sp>
        <p:nvSpPr>
          <p:cNvPr id="10" name="Rectangle 9">
            <a:extLst>
              <a:ext uri="{FF2B5EF4-FFF2-40B4-BE49-F238E27FC236}">
                <a16:creationId xmlns:a16="http://schemas.microsoft.com/office/drawing/2014/main" id="{7C491C5B-3991-ADD7-8853-396175E8ED39}"/>
              </a:ext>
            </a:extLst>
          </p:cNvPr>
          <p:cNvSpPr/>
          <p:nvPr/>
        </p:nvSpPr>
        <p:spPr>
          <a:xfrm>
            <a:off x="221758" y="3063461"/>
            <a:ext cx="1080483" cy="1080483"/>
          </a:xfrm>
          <a:prstGeom prst="rect">
            <a:avLst/>
          </a:prstGeom>
          <a:blipFill>
            <a:blip r:embed="rId3">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pic>
        <p:nvPicPr>
          <p:cNvPr id="12" name="Graphic 11" descr="Gavel outline">
            <a:extLst>
              <a:ext uri="{FF2B5EF4-FFF2-40B4-BE49-F238E27FC236}">
                <a16:creationId xmlns:a16="http://schemas.microsoft.com/office/drawing/2014/main" id="{D12692DC-BEDB-8E3A-9901-329ECDEFB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1787" y="3229544"/>
            <a:ext cx="914400" cy="914400"/>
          </a:xfrm>
          <a:prstGeom prst="rect">
            <a:avLst/>
          </a:prstGeom>
        </p:spPr>
      </p:pic>
    </p:spTree>
    <p:extLst>
      <p:ext uri="{BB962C8B-B14F-4D97-AF65-F5344CB8AC3E}">
        <p14:creationId xmlns:p14="http://schemas.microsoft.com/office/powerpoint/2010/main" val="284313013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E58396C-5E7A-A561-47F6-407E00B04EC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D2FB3E7-DED2-2C10-C87B-C4E0F13D0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39F77AD-0BD5-EB73-98CE-D3922E295D95}"/>
              </a:ext>
            </a:extLst>
          </p:cNvPr>
          <p:cNvSpPr>
            <a:spLocks noGrp="1"/>
          </p:cNvSpPr>
          <p:nvPr>
            <p:ph type="title"/>
          </p:nvPr>
        </p:nvSpPr>
        <p:spPr>
          <a:xfrm>
            <a:off x="838200" y="620742"/>
            <a:ext cx="10515600" cy="964565"/>
          </a:xfrm>
        </p:spPr>
        <p:txBody>
          <a:bodyPr>
            <a:noAutofit/>
          </a:bodyPr>
          <a:lstStyle/>
          <a:p>
            <a:r>
              <a:rPr lang="en-US" sz="3200" b="1" dirty="0">
                <a:solidFill>
                  <a:schemeClr val="tx1"/>
                </a:solidFill>
                <a:effectLst/>
                <a:latin typeface="+mn-lt"/>
                <a:ea typeface="Aptos" panose="020B0004020202020204" pitchFamily="34" charset="0"/>
                <a:cs typeface="Times New Roman" panose="02020603050405020304" pitchFamily="18" charset="0"/>
              </a:rPr>
              <a:t>Legislative Recommendations</a:t>
            </a:r>
            <a:r>
              <a:rPr lang="en-US" sz="3200" dirty="0">
                <a:solidFill>
                  <a:schemeClr val="tx1"/>
                </a:solidFill>
                <a:effectLst/>
                <a:latin typeface="+mn-lt"/>
              </a:rPr>
              <a:t> </a:t>
            </a:r>
            <a:endParaRPr lang="en-US" sz="3200" dirty="0">
              <a:solidFill>
                <a:schemeClr val="tx1"/>
              </a:solidFill>
              <a:latin typeface="+mn-lt"/>
            </a:endParaRPr>
          </a:p>
        </p:txBody>
      </p:sp>
      <p:cxnSp>
        <p:nvCxnSpPr>
          <p:cNvPr id="16" name="Straight Connector 15">
            <a:extLst>
              <a:ext uri="{FF2B5EF4-FFF2-40B4-BE49-F238E27FC236}">
                <a16:creationId xmlns:a16="http://schemas.microsoft.com/office/drawing/2014/main" id="{0DF64DAE-C73E-3699-D2D2-CEB9E4B93E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25D783E7-4F17-90FE-62AC-5DA421BEFF9B}"/>
              </a:ext>
            </a:extLst>
          </p:cNvPr>
          <p:cNvSpPr>
            <a:spLocks noGrp="1"/>
          </p:cNvSpPr>
          <p:nvPr>
            <p:ph sz="half" idx="1"/>
          </p:nvPr>
        </p:nvSpPr>
        <p:spPr>
          <a:xfrm>
            <a:off x="838200" y="1740725"/>
            <a:ext cx="4786746" cy="4336690"/>
          </a:xfrm>
        </p:spPr>
        <p:txBody>
          <a:bodyPr vert="horz" lIns="91440" tIns="45720" rIns="91440" bIns="45720" rtlCol="0" anchor="t">
            <a:normAutofit lnSpcReduction="10000"/>
          </a:bodyPr>
          <a:lstStyle/>
          <a:p>
            <a:pPr algn="just"/>
            <a:r>
              <a:rPr lang="en-US" sz="1600" dirty="0">
                <a:latin typeface="Arial" panose="020B0604020202020204" pitchFamily="34" charset="0"/>
                <a:cs typeface="Arial" panose="020B0604020202020204" pitchFamily="34" charset="0"/>
              </a:rPr>
              <a:t>L</a:t>
            </a:r>
            <a:r>
              <a:rPr lang="en-US" sz="1600" dirty="0">
                <a:effectLst/>
                <a:latin typeface="Arial" panose="020B0604020202020204" pitchFamily="34" charset="0"/>
                <a:cs typeface="Arial" panose="020B0604020202020204" pitchFamily="34" charset="0"/>
              </a:rPr>
              <a:t>aws that criminalize consensual same sex activity, gender expression, as well as legal and policy frameworks and practices that fail to protect the rights of people living with HIV, women, girls and key populations, </a:t>
            </a:r>
            <a:r>
              <a:rPr lang="en-US" sz="1600" b="0" i="0" u="none" strike="noStrike" dirty="0">
                <a:effectLst/>
                <a:latin typeface="Arial" panose="020B0604020202020204" pitchFamily="34" charset="0"/>
                <a:cs typeface="Arial" panose="020B0604020202020204" pitchFamily="34" charset="0"/>
              </a:rPr>
              <a:t>foster widespread social exclusion, stigma, discrimination and violence</a:t>
            </a:r>
            <a:r>
              <a:rPr lang="en-US" sz="1600" dirty="0">
                <a:effectLst/>
                <a:latin typeface="Arial" panose="020B0604020202020204" pitchFamily="34" charset="0"/>
                <a:cs typeface="Arial" panose="020B0604020202020204" pitchFamily="34" charset="0"/>
              </a:rPr>
              <a:t> and act as major barriers to services for the people who need them most.</a:t>
            </a:r>
          </a:p>
          <a:p>
            <a:pPr algn="just"/>
            <a:endParaRPr lang="en-US" sz="1600" b="0" i="0" u="none" strike="noStrike" dirty="0">
              <a:effectLst/>
              <a:latin typeface="Arial" panose="020B0604020202020204" pitchFamily="34" charset="0"/>
              <a:cs typeface="Arial" panose="020B0604020202020204" pitchFamily="34" charset="0"/>
            </a:endParaRPr>
          </a:p>
          <a:p>
            <a:pPr algn="just"/>
            <a:r>
              <a:rPr lang="en-US" sz="1600" dirty="0">
                <a:effectLst/>
                <a:latin typeface="Arial" panose="020B0604020202020204" pitchFamily="34" charset="0"/>
                <a:cs typeface="Arial" panose="020B0604020202020204" pitchFamily="34" charset="0"/>
              </a:rPr>
              <a:t>By contrast, a rights-based response helps ensure that services are accessible to those most at risk, and enables LGBTI+ people, key populations and other affected communities to participate in deciding an enabling legal and policy environment, which can reduce inequalities while respecting, protecting and fulfilling the human rights of people living with HIV and vulnerable populations, and promoting gender equality.</a:t>
            </a:r>
          </a:p>
          <a:p>
            <a:endParaRPr lang="en-US" sz="2000" b="1" u="sng" dirty="0">
              <a:solidFill>
                <a:srgbClr val="FFFFFF"/>
              </a:solidFill>
              <a:latin typeface="+mj-lt"/>
              <a:cs typeface="Arial"/>
            </a:endParaRPr>
          </a:p>
        </p:txBody>
      </p:sp>
      <p:sp>
        <p:nvSpPr>
          <p:cNvPr id="4" name="Content Placeholder 7">
            <a:extLst>
              <a:ext uri="{FF2B5EF4-FFF2-40B4-BE49-F238E27FC236}">
                <a16:creationId xmlns:a16="http://schemas.microsoft.com/office/drawing/2014/main" id="{6C5E209D-5FA4-50F9-EE21-6AED7C441851}"/>
              </a:ext>
            </a:extLst>
          </p:cNvPr>
          <p:cNvSpPr txBox="1">
            <a:spLocks/>
          </p:cNvSpPr>
          <p:nvPr/>
        </p:nvSpPr>
        <p:spPr>
          <a:xfrm>
            <a:off x="6248400" y="2073233"/>
            <a:ext cx="4786746" cy="34547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solidFill>
                  <a:srgbClr val="FFFFFF"/>
                </a:solidFill>
                <a:latin typeface="+mj-lt"/>
                <a:cs typeface="Arial"/>
              </a:rPr>
              <a:t>Decriminalization of consensual same sex activity</a:t>
            </a:r>
            <a:endParaRPr lang="en-US" sz="1800" dirty="0">
              <a:latin typeface="Arial" panose="020B0604020202020204" pitchFamily="34" charset="0"/>
              <a:cs typeface="Arial" panose="020B0604020202020204" pitchFamily="34" charset="0"/>
            </a:endParaRPr>
          </a:p>
          <a:p>
            <a:r>
              <a:rPr lang="en-US" sz="2000" b="1" u="sng" dirty="0">
                <a:latin typeface="+mj-lt"/>
                <a:ea typeface="Aptos" panose="020B0004020202020204" pitchFamily="34" charset="0"/>
                <a:cs typeface="Times New Roman" panose="02020603050405020304" pitchFamily="18" charset="0"/>
              </a:rPr>
              <a:t>Anti-Discrimination Legislation</a:t>
            </a:r>
            <a:endParaRPr lang="en-US" sz="2000" u="sng" dirty="0">
              <a:latin typeface="+mj-lt"/>
            </a:endParaRPr>
          </a:p>
          <a:p>
            <a:r>
              <a:rPr lang="en-US" sz="2000" b="1" u="sng" dirty="0">
                <a:latin typeface="+mj-lt"/>
                <a:ea typeface="Aptos" panose="020B0004020202020204" pitchFamily="34" charset="0"/>
                <a:cs typeface="Times New Roman" panose="02020603050405020304" pitchFamily="18" charset="0"/>
              </a:rPr>
              <a:t>Legal Gender Recognition for Transgender People</a:t>
            </a:r>
            <a:endParaRPr lang="en-US" sz="2000" u="sng" dirty="0">
              <a:latin typeface="+mj-lt"/>
            </a:endParaRPr>
          </a:p>
          <a:p>
            <a:r>
              <a:rPr lang="en-US" sz="2000" b="1" u="sng" dirty="0">
                <a:solidFill>
                  <a:srgbClr val="FFFFFF"/>
                </a:solidFill>
                <a:latin typeface="+mj-lt"/>
                <a:cs typeface="Arial"/>
              </a:rPr>
              <a:t>Policies that Guarantee the Right to Vote </a:t>
            </a:r>
            <a:r>
              <a:rPr lang="en-US" sz="2000" b="1" u="sng" dirty="0">
                <a:latin typeface="+mj-lt"/>
                <a:ea typeface="Aptos" panose="020B0004020202020204" pitchFamily="34" charset="0"/>
                <a:cs typeface="Times New Roman" panose="02020603050405020304" pitchFamily="18" charset="0"/>
              </a:rPr>
              <a:t>for Transgender and Non-binary Persons without Discrimination</a:t>
            </a:r>
            <a:r>
              <a:rPr lang="en-US" sz="2000" b="1" u="sng" dirty="0">
                <a:latin typeface="+mj-lt"/>
              </a:rPr>
              <a:t> </a:t>
            </a:r>
          </a:p>
          <a:p>
            <a:r>
              <a:rPr lang="en-US" sz="2000" b="1" u="sng" dirty="0">
                <a:latin typeface="+mj-lt"/>
                <a:ea typeface="Aptos" panose="020B0004020202020204" pitchFamily="34" charset="0"/>
                <a:cs typeface="Times New Roman" panose="02020603050405020304" pitchFamily="18" charset="0"/>
              </a:rPr>
              <a:t>Political Party Reforms</a:t>
            </a:r>
            <a:r>
              <a:rPr lang="en-US" sz="2000" u="sng" dirty="0">
                <a:latin typeface="+mj-lt"/>
              </a:rPr>
              <a:t> </a:t>
            </a:r>
            <a:endParaRPr lang="en-US" sz="2000" u="sng" dirty="0">
              <a:solidFill>
                <a:srgbClr val="FFFFFF"/>
              </a:solidFill>
              <a:latin typeface="+mj-lt"/>
              <a:cs typeface="Arial"/>
            </a:endParaRPr>
          </a:p>
        </p:txBody>
      </p:sp>
    </p:spTree>
    <p:extLst>
      <p:ext uri="{BB962C8B-B14F-4D97-AF65-F5344CB8AC3E}">
        <p14:creationId xmlns:p14="http://schemas.microsoft.com/office/powerpoint/2010/main" val="144986786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05F4C6C-A72F-8680-DE2E-1701165E1520}"/>
              </a:ext>
            </a:extLst>
          </p:cNvPr>
          <p:cNvSpPr>
            <a:spLocks noGrp="1"/>
          </p:cNvSpPr>
          <p:nvPr>
            <p:ph type="title"/>
          </p:nvPr>
        </p:nvSpPr>
        <p:spPr>
          <a:xfrm>
            <a:off x="838200" y="620742"/>
            <a:ext cx="10515600" cy="964565"/>
          </a:xfrm>
        </p:spPr>
        <p:txBody>
          <a:bodyPr>
            <a:normAutofit/>
          </a:bodyPr>
          <a:lstStyle/>
          <a:p>
            <a:r>
              <a:rPr lang="en-KE">
                <a:solidFill>
                  <a:srgbClr val="FFFFFF"/>
                </a:solidFill>
              </a:rPr>
              <a:t> </a:t>
            </a:r>
            <a:r>
              <a:rPr lang="en-US" sz="2800" dirty="0">
                <a:solidFill>
                  <a:srgbClr val="FFFFFF"/>
                </a:solidFill>
              </a:rPr>
              <a:t>Entry Points for Reform – Country Examples</a:t>
            </a:r>
            <a:r>
              <a:rPr lang="en-KE">
                <a:solidFill>
                  <a:srgbClr val="FFFFFF"/>
                </a:solidFill>
              </a:rPr>
              <a:t> </a:t>
            </a:r>
          </a:p>
        </p:txBody>
      </p:sp>
      <p:cxnSp>
        <p:nvCxnSpPr>
          <p:cNvPr id="16" name="Straight Connector 15">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20C58B21-066F-5A1E-3962-1D633D4634F0}"/>
              </a:ext>
            </a:extLst>
          </p:cNvPr>
          <p:cNvSpPr>
            <a:spLocks noGrp="1"/>
          </p:cNvSpPr>
          <p:nvPr>
            <p:ph sz="half" idx="1"/>
          </p:nvPr>
        </p:nvSpPr>
        <p:spPr>
          <a:xfrm>
            <a:off x="2155075" y="2050516"/>
            <a:ext cx="5097780" cy="1676483"/>
          </a:xfrm>
        </p:spPr>
        <p:txBody>
          <a:bodyPr>
            <a:normAutofit/>
          </a:bodyPr>
          <a:lstStyle/>
          <a:p>
            <a:pPr marL="0" indent="0" algn="just">
              <a:buNone/>
            </a:pPr>
            <a:r>
              <a:rPr lang="en-US" sz="2000" b="1" u="sng" dirty="0">
                <a:solidFill>
                  <a:srgbClr val="FFFFFF"/>
                </a:solidFill>
              </a:rPr>
              <a:t>Mozambique</a:t>
            </a:r>
            <a:r>
              <a:rPr lang="en-US" sz="2000" dirty="0">
                <a:solidFill>
                  <a:srgbClr val="FFFFFF"/>
                </a:solidFill>
              </a:rPr>
              <a:t>: </a:t>
            </a:r>
            <a:r>
              <a:rPr lang="en-US" sz="2000" dirty="0"/>
              <a:t>CSOs utilized public health to lead discussions on decriminalizing same-sex conduct, which was achieved as part of broader Penal Code reforms</a:t>
            </a:r>
            <a:r>
              <a:rPr lang="en-US" sz="2000" dirty="0">
                <a:effectLst/>
              </a:rPr>
              <a:t> </a:t>
            </a:r>
            <a:endParaRPr lang="en-KE" sz="2000">
              <a:solidFill>
                <a:srgbClr val="FFFFFF"/>
              </a:solidFill>
            </a:endParaRPr>
          </a:p>
        </p:txBody>
      </p:sp>
      <p:sp>
        <p:nvSpPr>
          <p:cNvPr id="2" name="Rectangle 1" descr="Connections">
            <a:extLst>
              <a:ext uri="{FF2B5EF4-FFF2-40B4-BE49-F238E27FC236}">
                <a16:creationId xmlns:a16="http://schemas.microsoft.com/office/drawing/2014/main" id="{D96D7E15-3675-7204-81C5-79E66D8EB382}"/>
              </a:ext>
            </a:extLst>
          </p:cNvPr>
          <p:cNvSpPr/>
          <p:nvPr/>
        </p:nvSpPr>
        <p:spPr>
          <a:xfrm>
            <a:off x="762000" y="2348517"/>
            <a:ext cx="1080483" cy="10804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 name="Rectangle 2">
            <a:extLst>
              <a:ext uri="{FF2B5EF4-FFF2-40B4-BE49-F238E27FC236}">
                <a16:creationId xmlns:a16="http://schemas.microsoft.com/office/drawing/2014/main" id="{003C3726-DFC7-9128-6A8D-82010DF5569A}"/>
              </a:ext>
            </a:extLst>
          </p:cNvPr>
          <p:cNvSpPr/>
          <p:nvPr/>
        </p:nvSpPr>
        <p:spPr>
          <a:xfrm rot="10800000" flipH="1" flipV="1">
            <a:off x="762000" y="4192210"/>
            <a:ext cx="1072696" cy="1072696"/>
          </a:xfrm>
          <a:prstGeom prst="rect">
            <a:avLst/>
          </a:prstGeom>
          <a:blipFill>
            <a:blip r:embed="rId5">
              <a:extLst>
                <a:ext uri="{28A0092B-C50C-407E-A947-70E740481C1C}">
                  <a14:useLocalDpi xmlns:a14="http://schemas.microsoft.com/office/drawing/2010/main" val="0"/>
                </a:ext>
              </a:extLst>
            </a:blip>
            <a:srcRect/>
            <a:stretch>
              <a:fillRect l="-14000" r="-14000"/>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4FDFE50E-23E3-A32C-83D6-CCBAB9352B66}"/>
              </a:ext>
            </a:extLst>
          </p:cNvPr>
          <p:cNvSpPr/>
          <p:nvPr/>
        </p:nvSpPr>
        <p:spPr>
          <a:xfrm>
            <a:off x="7252855" y="3111725"/>
            <a:ext cx="1080483" cy="1080483"/>
          </a:xfrm>
          <a:prstGeom prst="rect">
            <a:avLst/>
          </a:prstGeom>
          <a:blipFill>
            <a:blip r:embed="rId6">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6" name="Content Placeholder 7">
            <a:extLst>
              <a:ext uri="{FF2B5EF4-FFF2-40B4-BE49-F238E27FC236}">
                <a16:creationId xmlns:a16="http://schemas.microsoft.com/office/drawing/2014/main" id="{59746B82-0B7D-BF8D-355C-12F6F62E5189}"/>
              </a:ext>
            </a:extLst>
          </p:cNvPr>
          <p:cNvSpPr txBox="1">
            <a:spLocks/>
          </p:cNvSpPr>
          <p:nvPr/>
        </p:nvSpPr>
        <p:spPr>
          <a:xfrm>
            <a:off x="2155075" y="3890316"/>
            <a:ext cx="5097780" cy="16764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b="1" u="sng" dirty="0">
                <a:solidFill>
                  <a:srgbClr val="FFFFFF"/>
                </a:solidFill>
              </a:rPr>
              <a:t>DRC</a:t>
            </a:r>
            <a:r>
              <a:rPr lang="en-US" sz="2000" dirty="0">
                <a:solidFill>
                  <a:srgbClr val="FFFFFF"/>
                </a:solidFill>
              </a:rPr>
              <a:t>: </a:t>
            </a:r>
            <a:r>
              <a:rPr lang="en-US" sz="2000" dirty="0">
                <a:latin typeface="Calibri" panose="020F0502020204030204" pitchFamily="34" charset="0"/>
                <a:cs typeface="Calibri" panose="020F0502020204030204" pitchFamily="34" charset="0"/>
              </a:rPr>
              <a:t>Decriminalization was approached through the lens of the HIV response, focusing on marginalized populations vulnerable to HIV. Promoted interaction between MPs and the LGBTI community, signaling support for inclusion and human rights.</a:t>
            </a:r>
            <a:r>
              <a:rPr lang="en-GB" sz="2000" dirty="0">
                <a:latin typeface="Calibri" panose="020F0502020204030204" pitchFamily="34" charset="0"/>
                <a:ea typeface="Calibri" panose="020F0502020204030204" pitchFamily="34" charset="0"/>
                <a:cs typeface="Calibri" panose="020F0502020204030204" pitchFamily="34" charset="0"/>
              </a:rPr>
              <a:t> </a:t>
            </a:r>
            <a:endParaRPr lang="en-US" sz="1400" dirty="0"/>
          </a:p>
          <a:p>
            <a:pPr marL="0" indent="0">
              <a:buFont typeface="Arial" panose="020B0604020202020204" pitchFamily="34" charset="0"/>
              <a:buNone/>
            </a:pPr>
            <a:endParaRPr lang="en-KE" sz="2000">
              <a:solidFill>
                <a:srgbClr val="FFFFFF"/>
              </a:solidFill>
            </a:endParaRPr>
          </a:p>
        </p:txBody>
      </p:sp>
      <p:sp>
        <p:nvSpPr>
          <p:cNvPr id="10" name="Content Placeholder 7">
            <a:extLst>
              <a:ext uri="{FF2B5EF4-FFF2-40B4-BE49-F238E27FC236}">
                <a16:creationId xmlns:a16="http://schemas.microsoft.com/office/drawing/2014/main" id="{2217E2F3-1AA1-A02C-D041-A5B9518DEE79}"/>
              </a:ext>
            </a:extLst>
          </p:cNvPr>
          <p:cNvSpPr txBox="1">
            <a:spLocks/>
          </p:cNvSpPr>
          <p:nvPr/>
        </p:nvSpPr>
        <p:spPr>
          <a:xfrm>
            <a:off x="8506605" y="2744727"/>
            <a:ext cx="3512127" cy="196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b="1" u="sng" dirty="0">
                <a:solidFill>
                  <a:srgbClr val="FFFFFF"/>
                </a:solidFill>
              </a:rPr>
              <a:t>Zimbabwe</a:t>
            </a:r>
            <a:r>
              <a:rPr lang="en-US" sz="2000" dirty="0">
                <a:solidFill>
                  <a:srgbClr val="FFFFFF"/>
                </a:solidFill>
              </a:rPr>
              <a: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Used HIV and health issues as an entry point to sensitize MPs on LGBTI+ inclusion, leveraging UNDP's "Linking Policy and Programming" project.</a:t>
            </a:r>
            <a:endParaRPr lang="en-US" sz="1400" dirty="0"/>
          </a:p>
          <a:p>
            <a:pPr marL="0" indent="0">
              <a:buFont typeface="Arial" panose="020B0604020202020204" pitchFamily="34" charset="0"/>
              <a:buNone/>
            </a:pPr>
            <a:endParaRPr lang="en-KE" sz="2000">
              <a:solidFill>
                <a:srgbClr val="FFFFFF"/>
              </a:solidFill>
            </a:endParaRPr>
          </a:p>
        </p:txBody>
      </p:sp>
    </p:spTree>
    <p:extLst>
      <p:ext uri="{BB962C8B-B14F-4D97-AF65-F5344CB8AC3E}">
        <p14:creationId xmlns:p14="http://schemas.microsoft.com/office/powerpoint/2010/main" val="259996674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A58298E483504EA2B3C39394313F43" ma:contentTypeVersion="15" ma:contentTypeDescription="Create a new document." ma:contentTypeScope="" ma:versionID="9062f91d886d300c59f7f0b38a35f91a">
  <xsd:schema xmlns:xsd="http://www.w3.org/2001/XMLSchema" xmlns:xs="http://www.w3.org/2001/XMLSchema" xmlns:p="http://schemas.microsoft.com/office/2006/metadata/properties" xmlns:ns2="1b6b0faa-e320-4164-941e-cc536c27a658" xmlns:ns3="f839d9a1-57f5-4c25-870a-4a46d0b179da" targetNamespace="http://schemas.microsoft.com/office/2006/metadata/properties" ma:root="true" ma:fieldsID="c0954bf4029464b01501706b6d4b1c21" ns2:_="" ns3:_="">
    <xsd:import namespace="1b6b0faa-e320-4164-941e-cc536c27a658"/>
    <xsd:import namespace="f839d9a1-57f5-4c25-870a-4a46d0b179d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6b0faa-e320-4164-941e-cc536c27a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39d9a1-57f5-4c25-870a-4a46d0b179d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511642c-b608-4151-817e-7c06f800b6a8}" ma:internalName="TaxCatchAll" ma:showField="CatchAllData" ma:web="f839d9a1-57f5-4c25-870a-4a46d0b179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6b0faa-e320-4164-941e-cc536c27a658">
      <Terms xmlns="http://schemas.microsoft.com/office/infopath/2007/PartnerControls"/>
    </lcf76f155ced4ddcb4097134ff3c332f>
    <TaxCatchAll xmlns="f839d9a1-57f5-4c25-870a-4a46d0b179da" xsi:nil="true"/>
  </documentManagement>
</p:properties>
</file>

<file path=customXml/itemProps1.xml><?xml version="1.0" encoding="utf-8"?>
<ds:datastoreItem xmlns:ds="http://schemas.openxmlformats.org/officeDocument/2006/customXml" ds:itemID="{F741DC0A-1DCC-4F03-AFCC-17E26D6995C9}">
  <ds:schemaRefs>
    <ds:schemaRef ds:uri="http://schemas.microsoft.com/sharepoint/v3/contenttype/forms"/>
  </ds:schemaRefs>
</ds:datastoreItem>
</file>

<file path=customXml/itemProps2.xml><?xml version="1.0" encoding="utf-8"?>
<ds:datastoreItem xmlns:ds="http://schemas.openxmlformats.org/officeDocument/2006/customXml" ds:itemID="{1079B0E9-96D6-4755-B5C7-C41D8585403A}">
  <ds:schemaRefs>
    <ds:schemaRef ds:uri="1b6b0faa-e320-4164-941e-cc536c27a658"/>
    <ds:schemaRef ds:uri="f839d9a1-57f5-4c25-870a-4a46d0b179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04553-3E3C-4767-9D24-7D5707FBF882}">
  <ds:schemaRefs>
    <ds:schemaRef ds:uri="http://www.w3.org/XML/1998/namespace"/>
    <ds:schemaRef ds:uri="1b6b0faa-e320-4164-941e-cc536c27a658"/>
    <ds:schemaRef ds:uri="http://purl.org/dc/elements/1.1/"/>
    <ds:schemaRef ds:uri="f839d9a1-57f5-4c25-870a-4a46d0b179da"/>
    <ds:schemaRef ds:uri="http://purl.org/dc/term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8710</TotalTime>
  <Words>1414</Words>
  <Application>Microsoft Macintosh PowerPoint</Application>
  <PresentationFormat>Widescreen</PresentationFormat>
  <Paragraphs>82</Paragraphs>
  <Slides>13</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-webkit-standard</vt:lpstr>
      <vt:lpstr>Aptos</vt:lpstr>
      <vt:lpstr>Arial</vt:lpstr>
      <vt:lpstr>Calibri</vt:lpstr>
      <vt:lpstr>Playfair Display</vt:lpstr>
      <vt:lpstr>ProximaNova</vt:lpstr>
      <vt:lpstr>Office Theme</vt:lpstr>
      <vt:lpstr>Custom Design</vt:lpstr>
      <vt:lpstr>UNDP’s Experiences and Lessons Learned - How can Legislatures Best Support and Promote LGBTI+ Participation?  </vt:lpstr>
      <vt:lpstr>Overview</vt:lpstr>
      <vt:lpstr>  UNDP was the first development agency to integrate sexual orientation, gender identity and expression, and sex characteristics in their programming</vt:lpstr>
      <vt:lpstr>Strategies underlying UNDP’s work on LGBTI+ inclusion: </vt:lpstr>
      <vt:lpstr>Initiatives are based on robust global research and knowledge products such as:</vt:lpstr>
      <vt:lpstr>Initiatives are based on robust global research and knowledge products such as:</vt:lpstr>
      <vt:lpstr>Entry Points for Reform</vt:lpstr>
      <vt:lpstr>Legislative Recommendations </vt:lpstr>
      <vt:lpstr> Entry Points for Reform – Country Examples </vt:lpstr>
      <vt:lpstr> Engagement and Participation of Community and Advocacy Groups</vt:lpstr>
      <vt:lpstr> Engagement and Participation of Community and Advocacy Groups Country Examples</vt:lpstr>
      <vt:lpstr>Importance of Intersectionality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pragya mahendru</dc:creator>
  <cp:lastModifiedBy>Kate Johnson</cp:lastModifiedBy>
  <cp:revision>30</cp:revision>
  <dcterms:created xsi:type="dcterms:W3CDTF">2020-05-07T16:23:44Z</dcterms:created>
  <dcterms:modified xsi:type="dcterms:W3CDTF">2024-11-03T07:34:52Z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f48c212f-6798-4e20-a56b-e8dbe132730e</vt:lpwstr>
  </property>
  <property fmtid="{D5CDD505-2E9C-101B-9397-08002B2CF9AE}" pid="3" name="ContentTypeId">
    <vt:lpwstr>0x010100B4981E8A26D6C246AE44E9FDAFE54C35</vt:lpwstr>
  </property>
  <property fmtid="{D5CDD505-2E9C-101B-9397-08002B2CF9AE}" pid="4" name="MediaServiceImageTags">
    <vt:lpwstr/>
  </property>
</Properties>
</file>