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1"/>
  </p:notesMasterIdLst>
  <p:sldIdLst>
    <p:sldId id="293" r:id="rId2"/>
    <p:sldId id="297" r:id="rId3"/>
    <p:sldId id="309" r:id="rId4"/>
    <p:sldId id="310" r:id="rId5"/>
    <p:sldId id="312" r:id="rId6"/>
    <p:sldId id="313" r:id="rId7"/>
    <p:sldId id="311" r:id="rId8"/>
    <p:sldId id="317" r:id="rId9"/>
    <p:sldId id="314" r:id="rId10"/>
    <p:sldId id="315" r:id="rId11"/>
    <p:sldId id="316" r:id="rId12"/>
    <p:sldId id="318" r:id="rId13"/>
    <p:sldId id="319" r:id="rId14"/>
    <p:sldId id="320" r:id="rId15"/>
    <p:sldId id="321" r:id="rId16"/>
    <p:sldId id="322" r:id="rId17"/>
    <p:sldId id="324" r:id="rId18"/>
    <p:sldId id="323" r:id="rId19"/>
    <p:sldId id="308" r:id="rId2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0295" autoAdjust="0"/>
    <p:restoredTop sz="94660"/>
  </p:normalViewPr>
  <p:slideViewPr>
    <p:cSldViewPr snapToGrid="0">
      <p:cViewPr varScale="1">
        <p:scale>
          <a:sx n="74" d="100"/>
          <a:sy n="74" d="100"/>
        </p:scale>
        <p:origin x="556" y="56"/>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BCD80DB-B2EA-4ED0-A2DA-D510B06B6203}" type="datetimeFigureOut">
              <a:rPr lang="en-US" smtClean="0"/>
              <a:pPr/>
              <a:t>10/4/2023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FC6BAAD-28A5-4F2F-B744-45CBD66C2FAC}" type="slidenum">
              <a:rPr lang="en-US" smtClean="0"/>
              <a:pPr/>
              <a:t>‹#›</a:t>
            </a:fld>
            <a:endParaRPr lang="en-US"/>
          </a:p>
        </p:txBody>
      </p:sp>
    </p:spTree>
    <p:extLst>
      <p:ext uri="{BB962C8B-B14F-4D97-AF65-F5344CB8AC3E}">
        <p14:creationId xmlns:p14="http://schemas.microsoft.com/office/powerpoint/2010/main" val="240240799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70F7A203-4CFD-402C-A232-97F17EAD3341}" type="datetimeFigureOut">
              <a:rPr lang="en-US" smtClean="0"/>
              <a:pPr/>
              <a:t>10/4/2023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695C335-0EA6-4A11-9CDE-A7786A94E953}" type="slidenum">
              <a:rPr lang="en-US" smtClean="0"/>
              <a:pPr/>
              <a:t>‹#›</a:t>
            </a:fld>
            <a:endParaRPr lang="en-US"/>
          </a:p>
        </p:txBody>
      </p:sp>
    </p:spTree>
    <p:extLst>
      <p:ext uri="{BB962C8B-B14F-4D97-AF65-F5344CB8AC3E}">
        <p14:creationId xmlns:p14="http://schemas.microsoft.com/office/powerpoint/2010/main" val="101239362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0F7A203-4CFD-402C-A232-97F17EAD3341}" type="datetimeFigureOut">
              <a:rPr lang="en-US" smtClean="0"/>
              <a:pPr/>
              <a:t>10/4/2023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695C335-0EA6-4A11-9CDE-A7786A94E953}" type="slidenum">
              <a:rPr lang="en-US" smtClean="0"/>
              <a:pPr/>
              <a:t>‹#›</a:t>
            </a:fld>
            <a:endParaRPr lang="en-US"/>
          </a:p>
        </p:txBody>
      </p:sp>
    </p:spTree>
    <p:extLst>
      <p:ext uri="{BB962C8B-B14F-4D97-AF65-F5344CB8AC3E}">
        <p14:creationId xmlns:p14="http://schemas.microsoft.com/office/powerpoint/2010/main" val="395113451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0F7A203-4CFD-402C-A232-97F17EAD3341}" type="datetimeFigureOut">
              <a:rPr lang="en-US" smtClean="0"/>
              <a:pPr/>
              <a:t>10/4/2023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695C335-0EA6-4A11-9CDE-A7786A94E953}" type="slidenum">
              <a:rPr lang="en-US" smtClean="0"/>
              <a:pPr/>
              <a:t>‹#›</a:t>
            </a:fld>
            <a:endParaRPr lang="en-US"/>
          </a:p>
        </p:txBody>
      </p:sp>
    </p:spTree>
    <p:extLst>
      <p:ext uri="{BB962C8B-B14F-4D97-AF65-F5344CB8AC3E}">
        <p14:creationId xmlns:p14="http://schemas.microsoft.com/office/powerpoint/2010/main" val="146620035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0F7A203-4CFD-402C-A232-97F17EAD3341}" type="datetimeFigureOut">
              <a:rPr lang="en-US" smtClean="0"/>
              <a:pPr/>
              <a:t>10/4/2023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695C335-0EA6-4A11-9CDE-A7786A94E953}" type="slidenum">
              <a:rPr lang="en-US" smtClean="0"/>
              <a:pPr/>
              <a:t>‹#›</a:t>
            </a:fld>
            <a:endParaRPr lang="en-US"/>
          </a:p>
        </p:txBody>
      </p:sp>
    </p:spTree>
    <p:extLst>
      <p:ext uri="{BB962C8B-B14F-4D97-AF65-F5344CB8AC3E}">
        <p14:creationId xmlns:p14="http://schemas.microsoft.com/office/powerpoint/2010/main" val="409604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0F7A203-4CFD-402C-A232-97F17EAD3341}" type="datetimeFigureOut">
              <a:rPr lang="en-US" smtClean="0"/>
              <a:pPr/>
              <a:t>10/4/2023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695C335-0EA6-4A11-9CDE-A7786A94E953}" type="slidenum">
              <a:rPr lang="en-US" smtClean="0"/>
              <a:pPr/>
              <a:t>‹#›</a:t>
            </a:fld>
            <a:endParaRPr lang="en-US"/>
          </a:p>
        </p:txBody>
      </p:sp>
    </p:spTree>
    <p:extLst>
      <p:ext uri="{BB962C8B-B14F-4D97-AF65-F5344CB8AC3E}">
        <p14:creationId xmlns:p14="http://schemas.microsoft.com/office/powerpoint/2010/main" val="271053974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70F7A203-4CFD-402C-A232-97F17EAD3341}" type="datetimeFigureOut">
              <a:rPr lang="en-US" smtClean="0"/>
              <a:pPr/>
              <a:t>10/4/2023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695C335-0EA6-4A11-9CDE-A7786A94E953}" type="slidenum">
              <a:rPr lang="en-US" smtClean="0"/>
              <a:pPr/>
              <a:t>‹#›</a:t>
            </a:fld>
            <a:endParaRPr lang="en-US"/>
          </a:p>
        </p:txBody>
      </p:sp>
    </p:spTree>
    <p:extLst>
      <p:ext uri="{BB962C8B-B14F-4D97-AF65-F5344CB8AC3E}">
        <p14:creationId xmlns:p14="http://schemas.microsoft.com/office/powerpoint/2010/main" val="387943373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70F7A203-4CFD-402C-A232-97F17EAD3341}" type="datetimeFigureOut">
              <a:rPr lang="en-US" smtClean="0"/>
              <a:pPr/>
              <a:t>10/4/2023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695C335-0EA6-4A11-9CDE-A7786A94E953}" type="slidenum">
              <a:rPr lang="en-US" smtClean="0"/>
              <a:pPr/>
              <a:t>‹#›</a:t>
            </a:fld>
            <a:endParaRPr lang="en-US"/>
          </a:p>
        </p:txBody>
      </p:sp>
    </p:spTree>
    <p:extLst>
      <p:ext uri="{BB962C8B-B14F-4D97-AF65-F5344CB8AC3E}">
        <p14:creationId xmlns:p14="http://schemas.microsoft.com/office/powerpoint/2010/main" val="4206695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70F7A203-4CFD-402C-A232-97F17EAD3341}" type="datetimeFigureOut">
              <a:rPr lang="en-US" smtClean="0"/>
              <a:pPr/>
              <a:t>10/4/2023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695C335-0EA6-4A11-9CDE-A7786A94E953}" type="slidenum">
              <a:rPr lang="en-US" smtClean="0"/>
              <a:pPr/>
              <a:t>‹#›</a:t>
            </a:fld>
            <a:endParaRPr lang="en-US"/>
          </a:p>
        </p:txBody>
      </p:sp>
    </p:spTree>
    <p:extLst>
      <p:ext uri="{BB962C8B-B14F-4D97-AF65-F5344CB8AC3E}">
        <p14:creationId xmlns:p14="http://schemas.microsoft.com/office/powerpoint/2010/main" val="228554231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0F7A203-4CFD-402C-A232-97F17EAD3341}" type="datetimeFigureOut">
              <a:rPr lang="en-US" smtClean="0"/>
              <a:pPr/>
              <a:t>10/4/2023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695C335-0EA6-4A11-9CDE-A7786A94E953}" type="slidenum">
              <a:rPr lang="en-US" smtClean="0"/>
              <a:pPr/>
              <a:t>‹#›</a:t>
            </a:fld>
            <a:endParaRPr lang="en-US"/>
          </a:p>
        </p:txBody>
      </p:sp>
    </p:spTree>
    <p:extLst>
      <p:ext uri="{BB962C8B-B14F-4D97-AF65-F5344CB8AC3E}">
        <p14:creationId xmlns:p14="http://schemas.microsoft.com/office/powerpoint/2010/main" val="244973347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70F7A203-4CFD-402C-A232-97F17EAD3341}" type="datetimeFigureOut">
              <a:rPr lang="en-US" smtClean="0"/>
              <a:pPr/>
              <a:t>10/4/2023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695C335-0EA6-4A11-9CDE-A7786A94E953}" type="slidenum">
              <a:rPr lang="en-US" smtClean="0"/>
              <a:pPr/>
              <a:t>‹#›</a:t>
            </a:fld>
            <a:endParaRPr lang="en-US"/>
          </a:p>
        </p:txBody>
      </p:sp>
    </p:spTree>
    <p:extLst>
      <p:ext uri="{BB962C8B-B14F-4D97-AF65-F5344CB8AC3E}">
        <p14:creationId xmlns:p14="http://schemas.microsoft.com/office/powerpoint/2010/main" val="289198305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70F7A203-4CFD-402C-A232-97F17EAD3341}" type="datetimeFigureOut">
              <a:rPr lang="en-US" smtClean="0"/>
              <a:pPr/>
              <a:t>10/4/2023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695C335-0EA6-4A11-9CDE-A7786A94E953}" type="slidenum">
              <a:rPr lang="en-US" smtClean="0"/>
              <a:pPr/>
              <a:t>‹#›</a:t>
            </a:fld>
            <a:endParaRPr lang="en-US"/>
          </a:p>
        </p:txBody>
      </p:sp>
    </p:spTree>
    <p:extLst>
      <p:ext uri="{BB962C8B-B14F-4D97-AF65-F5344CB8AC3E}">
        <p14:creationId xmlns:p14="http://schemas.microsoft.com/office/powerpoint/2010/main" val="289738416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0F7A203-4CFD-402C-A232-97F17EAD3341}" type="datetimeFigureOut">
              <a:rPr lang="en-US" smtClean="0"/>
              <a:pPr/>
              <a:t>10/4/2023</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695C335-0EA6-4A11-9CDE-A7786A94E953}" type="slidenum">
              <a:rPr lang="en-US" smtClean="0"/>
              <a:pPr/>
              <a:t>‹#›</a:t>
            </a:fld>
            <a:endParaRPr lang="en-US"/>
          </a:p>
        </p:txBody>
      </p:sp>
    </p:spTree>
    <p:extLst>
      <p:ext uri="{BB962C8B-B14F-4D97-AF65-F5344CB8AC3E}">
        <p14:creationId xmlns:p14="http://schemas.microsoft.com/office/powerpoint/2010/main" val="93191149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1.jpeg"/><Relationship Id="rId1" Type="http://schemas.openxmlformats.org/officeDocument/2006/relationships/slideLayout" Target="../slideLayouts/slideLayout7.xml"/><Relationship Id="rId4" Type="http://schemas.openxmlformats.org/officeDocument/2006/relationships/image" Target="../media/image6.png"/></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eg"/><Relationship Id="rId1" Type="http://schemas.openxmlformats.org/officeDocument/2006/relationships/slideLayout" Target="../slideLayouts/slideLayout7.xml"/><Relationship Id="rId4" Type="http://schemas.openxmlformats.org/officeDocument/2006/relationships/image" Target="../media/image4.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9" name="Picture 5" descr="C:\Users\user\Desktop\BGG.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325" y="-266341"/>
            <a:ext cx="12299325" cy="8203078"/>
          </a:xfrm>
          <a:prstGeom prst="rect">
            <a:avLst/>
          </a:prstGeom>
          <a:noFill/>
          <a:extLst>
            <a:ext uri="{909E8E84-426E-40DD-AFC4-6F175D3DCCD1}">
              <a14:hiddenFill xmlns:a14="http://schemas.microsoft.com/office/drawing/2010/main">
                <a:solidFill>
                  <a:srgbClr val="FFFFFF"/>
                </a:solidFill>
              </a14:hiddenFill>
            </a:ext>
          </a:extLst>
        </p:spPr>
      </p:pic>
      <p:sp>
        <p:nvSpPr>
          <p:cNvPr id="9" name="Title 1">
            <a:extLst>
              <a:ext uri="{FF2B5EF4-FFF2-40B4-BE49-F238E27FC236}">
                <a16:creationId xmlns:a16="http://schemas.microsoft.com/office/drawing/2014/main" id="{470946AD-BE6B-EA6E-3F28-6174C8139673}"/>
              </a:ext>
            </a:extLst>
          </p:cNvPr>
          <p:cNvSpPr txBox="1">
            <a:spLocks/>
          </p:cNvSpPr>
          <p:nvPr/>
        </p:nvSpPr>
        <p:spPr>
          <a:xfrm>
            <a:off x="1506828" y="2099257"/>
            <a:ext cx="9311425" cy="1829324"/>
          </a:xfrm>
          <a:prstGeom prst="rect">
            <a:avLst/>
          </a:prstGeom>
          <a:solidFill>
            <a:schemeClr val="accent6">
              <a:lumMod val="20000"/>
              <a:lumOff val="80000"/>
            </a:schemeClr>
          </a:solidFill>
          <a:effectLst>
            <a:outerShdw blurRad="50800" dist="38100" dir="2700000" algn="tl" rotWithShape="0">
              <a:prstClr val="black">
                <a:alpha val="40000"/>
              </a:prstClr>
            </a:outerShdw>
          </a:effectLst>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endParaRPr lang="en-US" sz="3200" b="1" dirty="0">
              <a:solidFill>
                <a:schemeClr val="accent6">
                  <a:lumMod val="50000"/>
                </a:schemeClr>
              </a:solidFill>
              <a:cs typeface="Arial" panose="020B0604020202020204" pitchFamily="34" charset="0"/>
            </a:endParaRPr>
          </a:p>
        </p:txBody>
      </p:sp>
      <p:sp>
        <p:nvSpPr>
          <p:cNvPr id="2" name="Rectangle 1"/>
          <p:cNvSpPr>
            <a:spLocks noChangeArrowheads="1"/>
          </p:cNvSpPr>
          <p:nvPr/>
        </p:nvSpPr>
        <p:spPr bwMode="auto">
          <a:xfrm>
            <a:off x="3110248" y="2261497"/>
            <a:ext cx="6400800" cy="19748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12696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2000" b="1" i="0" u="none" strike="noStrike" cap="none" normalizeH="0" baseline="0" dirty="0">
                <a:ln>
                  <a:noFill/>
                </a:ln>
                <a:solidFill>
                  <a:srgbClr val="000000"/>
                </a:solidFill>
                <a:effectLst/>
                <a:latin typeface="Bookman Old Style" panose="02050604050505020204" pitchFamily="18" charset="0"/>
                <a:ea typeface="Times New Roman" panose="02020603050405020304" pitchFamily="18" charset="0"/>
                <a:cs typeface="Times New Roman" panose="02020603050405020304" pitchFamily="18" charset="0"/>
              </a:rPr>
              <a:t>66</a:t>
            </a:r>
            <a:r>
              <a:rPr kumimoji="0" lang="en-US" altLang="en-US" sz="2000" b="1" i="0" u="none" strike="noStrike" cap="none" normalizeH="0" baseline="30000" dirty="0">
                <a:ln>
                  <a:noFill/>
                </a:ln>
                <a:solidFill>
                  <a:srgbClr val="000000"/>
                </a:solidFill>
                <a:effectLst/>
                <a:latin typeface="Bookman Old Style" panose="02050604050505020204" pitchFamily="18" charset="0"/>
                <a:ea typeface="Times New Roman" panose="02020603050405020304" pitchFamily="18" charset="0"/>
                <a:cs typeface="Times New Roman" panose="02020603050405020304" pitchFamily="18" charset="0"/>
              </a:rPr>
              <a:t>th</a:t>
            </a:r>
            <a:r>
              <a:rPr kumimoji="0" lang="en-US" altLang="en-US" sz="2000" b="1" i="0" u="none" strike="noStrike" cap="none" normalizeH="0" baseline="0" dirty="0">
                <a:ln>
                  <a:noFill/>
                </a:ln>
                <a:solidFill>
                  <a:srgbClr val="000000"/>
                </a:solidFill>
                <a:effectLst/>
                <a:latin typeface="Bookman Old Style" panose="02050604050505020204" pitchFamily="18" charset="0"/>
                <a:ea typeface="Times New Roman" panose="02020603050405020304" pitchFamily="18" charset="0"/>
                <a:cs typeface="Times New Roman" panose="02020603050405020304" pitchFamily="18" charset="0"/>
              </a:rPr>
              <a:t> Commonwealth Parliamentary Conference </a:t>
            </a:r>
            <a:br>
              <a:rPr kumimoji="0" lang="en-US" altLang="en-US" sz="2000" b="1" i="0" u="none" strike="noStrike" cap="none" normalizeH="0" baseline="0" dirty="0">
                <a:ln>
                  <a:noFill/>
                </a:ln>
                <a:solidFill>
                  <a:srgbClr val="000000"/>
                </a:solidFill>
                <a:effectLst/>
                <a:latin typeface="Bookman Old Style" panose="02050604050505020204" pitchFamily="18" charset="0"/>
                <a:ea typeface="Times New Roman" panose="02020603050405020304" pitchFamily="18" charset="0"/>
                <a:cs typeface="Times New Roman" panose="02020603050405020304" pitchFamily="18" charset="0"/>
              </a:rPr>
            </a:br>
            <a:r>
              <a:rPr kumimoji="0" lang="en-US" altLang="en-US" sz="2000" b="1" i="0" u="none" strike="noStrike" cap="none" normalizeH="0" baseline="0" dirty="0">
                <a:ln>
                  <a:noFill/>
                </a:ln>
                <a:solidFill>
                  <a:srgbClr val="000000"/>
                </a:solidFill>
                <a:effectLst/>
                <a:latin typeface="Bookman Old Style" panose="02050604050505020204" pitchFamily="18" charset="0"/>
                <a:ea typeface="Times New Roman" panose="02020603050405020304" pitchFamily="18" charset="0"/>
                <a:cs typeface="Times New Roman" panose="02020603050405020304" pitchFamily="18" charset="0"/>
              </a:rPr>
              <a:t>Accra, Ghana </a:t>
            </a:r>
            <a:br>
              <a:rPr kumimoji="0" lang="en-US" altLang="en-US" sz="2000" b="1" i="0" u="none" strike="noStrike" cap="none" normalizeH="0" baseline="0" dirty="0">
                <a:ln>
                  <a:noFill/>
                </a:ln>
                <a:solidFill>
                  <a:srgbClr val="000000"/>
                </a:solidFill>
                <a:effectLst/>
                <a:latin typeface="Bookman Old Style" panose="02050604050505020204" pitchFamily="18" charset="0"/>
                <a:ea typeface="Times New Roman" panose="02020603050405020304" pitchFamily="18" charset="0"/>
                <a:cs typeface="Times New Roman" panose="02020603050405020304" pitchFamily="18" charset="0"/>
              </a:rPr>
            </a:br>
            <a:r>
              <a:rPr kumimoji="0" lang="en-US" altLang="en-US" sz="2000" b="1" i="0" u="none" strike="noStrike" cap="none" normalizeH="0" baseline="0" dirty="0">
                <a:ln>
                  <a:noFill/>
                </a:ln>
                <a:solidFill>
                  <a:srgbClr val="000000"/>
                </a:solidFill>
                <a:effectLst/>
                <a:latin typeface="Bookman Old Style" panose="02050604050505020204" pitchFamily="18" charset="0"/>
                <a:ea typeface="Times New Roman" panose="02020603050405020304" pitchFamily="18" charset="0"/>
                <a:cs typeface="Times New Roman" panose="02020603050405020304" pitchFamily="18" charset="0"/>
              </a:rPr>
              <a:t>30 September - 6 October 2023</a:t>
            </a:r>
            <a:endParaRPr kumimoji="0" lang="en-US" altLang="en-US" sz="2000" b="0" i="0" u="none" strike="noStrike" cap="none" normalizeH="0" baseline="0" dirty="0">
              <a:ln>
                <a:noFill/>
              </a:ln>
              <a:solidFill>
                <a:schemeClr val="tx1"/>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2000" b="1" i="0" u="none" strike="noStrike" cap="none" normalizeH="0" baseline="0" dirty="0">
                <a:ln>
                  <a:noFill/>
                </a:ln>
                <a:solidFill>
                  <a:srgbClr val="000000"/>
                </a:solidFill>
                <a:effectLst/>
                <a:latin typeface="Bookman Old Style" panose="02050604050505020204" pitchFamily="18" charset="0"/>
                <a:ea typeface="Times New Roman" panose="02020603050405020304" pitchFamily="18" charset="0"/>
                <a:cs typeface="Times New Roman" panose="02020603050405020304" pitchFamily="18" charset="0"/>
              </a:rPr>
              <a:t>Hon</a:t>
            </a:r>
            <a:r>
              <a:rPr kumimoji="0" lang="en-US" altLang="en-US" sz="2000" b="1" i="0" u="none" strike="noStrike" cap="none" normalizeH="0" baseline="0" dirty="0">
                <a:ln>
                  <a:noFill/>
                </a:ln>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a:t>
            </a:r>
            <a:r>
              <a:rPr kumimoji="0" lang="en-US" altLang="en-US" sz="2000" b="1" i="0" u="none" strike="noStrike" cap="none" normalizeH="0" baseline="0" dirty="0">
                <a:ln>
                  <a:noFill/>
                </a:ln>
                <a:solidFill>
                  <a:srgbClr val="000000"/>
                </a:solidFill>
                <a:effectLst/>
                <a:latin typeface="Bookman Old Style" panose="02050604050505020204" pitchFamily="18" charset="0"/>
                <a:ea typeface="Times New Roman" panose="02020603050405020304" pitchFamily="18" charset="0"/>
                <a:cs typeface="Times New Roman" panose="02020603050405020304" pitchFamily="18" charset="0"/>
              </a:rPr>
              <a:t>ble Chairperson and Distinguished Delegates</a:t>
            </a:r>
            <a:endParaRPr kumimoji="0" lang="en-US" altLang="en-US" sz="2000" b="0" i="0" u="none" strike="noStrike" cap="none" normalizeH="0" baseline="0" dirty="0">
              <a:ln>
                <a:noFill/>
              </a:ln>
              <a:solidFill>
                <a:schemeClr val="tx1"/>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endParaRPr kumimoji="0" lang="en-US" altLang="en-US" sz="20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74298597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5" descr="C:\Users\user\Desktop\BGG.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325" y="-266341"/>
            <a:ext cx="12299325" cy="8203078"/>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D1226366-37C1-0DC2-3DC4-4D7149216065}"/>
              </a:ext>
            </a:extLst>
          </p:cNvPr>
          <p:cNvSpPr txBox="1">
            <a:spLocks/>
          </p:cNvSpPr>
          <p:nvPr/>
        </p:nvSpPr>
        <p:spPr>
          <a:xfrm>
            <a:off x="1026119" y="803223"/>
            <a:ext cx="10515601" cy="548751"/>
          </a:xfrm>
          <a:prstGeom prst="rect">
            <a:avLst/>
          </a:prstGeom>
          <a:solidFill>
            <a:schemeClr val="accent6">
              <a:lumMod val="40000"/>
              <a:lumOff val="60000"/>
            </a:schemeClr>
          </a:solidFill>
          <a:effectLst>
            <a:outerShdw blurRad="50800" dist="38100" dir="2700000" algn="tl" rotWithShape="0">
              <a:prstClr val="black">
                <a:alpha val="40000"/>
              </a:prstClr>
            </a:outerShdw>
          </a:effectLst>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800" b="1"/>
              <a:t>Jhansi Case Study Projects </a:t>
            </a:r>
            <a:endParaRPr lang="en-US" sz="2800"/>
          </a:p>
        </p:txBody>
      </p:sp>
      <p:sp>
        <p:nvSpPr>
          <p:cNvPr id="4" name="Content Placeholder 2">
            <a:extLst>
              <a:ext uri="{FF2B5EF4-FFF2-40B4-BE49-F238E27FC236}">
                <a16:creationId xmlns:a16="http://schemas.microsoft.com/office/drawing/2014/main" id="{371D7E67-C758-EAD0-1534-3C74B2A9B452}"/>
              </a:ext>
            </a:extLst>
          </p:cNvPr>
          <p:cNvSpPr txBox="1">
            <a:spLocks/>
          </p:cNvSpPr>
          <p:nvPr/>
        </p:nvSpPr>
        <p:spPr>
          <a:xfrm>
            <a:off x="3489550" y="1360681"/>
            <a:ext cx="8547570" cy="5408597"/>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endParaRPr lang="en-US" sz="1800" dirty="0"/>
          </a:p>
          <a:p>
            <a:pPr marL="0" lvl="0" indent="0">
              <a:buNone/>
            </a:pPr>
            <a:r>
              <a:rPr lang="en-US" sz="1800" b="1" dirty="0"/>
              <a:t>    Centralized Control &amp; Monitoring System for Existing Street Lights -</a:t>
            </a:r>
            <a:r>
              <a:rPr lang="en-US" sz="1800" dirty="0"/>
              <a:t> </a:t>
            </a:r>
          </a:p>
          <a:p>
            <a:pPr lvl="1">
              <a:buFont typeface="Wingdings" panose="05000000000000000000" pitchFamily="2" charset="2"/>
              <a:buChar char="v"/>
            </a:pPr>
            <a:r>
              <a:rPr lang="en-US" sz="1800" dirty="0"/>
              <a:t>Built on energy saving lighting system with integrated sensor.</a:t>
            </a:r>
          </a:p>
          <a:p>
            <a:pPr lvl="1">
              <a:buFont typeface="Wingdings" panose="05000000000000000000" pitchFamily="2" charset="2"/>
              <a:buChar char="v"/>
            </a:pPr>
            <a:r>
              <a:rPr lang="en-US" sz="1800" dirty="0"/>
              <a:t>All LED streetlights are switched ON/OFF through computer sensors.</a:t>
            </a:r>
          </a:p>
          <a:p>
            <a:pPr lvl="1">
              <a:buFont typeface="Wingdings" panose="05000000000000000000" pitchFamily="2" charset="2"/>
              <a:buChar char="v"/>
            </a:pPr>
            <a:r>
              <a:rPr lang="en-US" sz="1800" dirty="0"/>
              <a:t>Economically affordable and energy saving project.</a:t>
            </a:r>
          </a:p>
          <a:p>
            <a:pPr lvl="1">
              <a:buFont typeface="Wingdings" panose="05000000000000000000" pitchFamily="2" charset="2"/>
              <a:buChar char="v"/>
            </a:pPr>
            <a:r>
              <a:rPr lang="en-US" sz="1800" dirty="0"/>
              <a:t>Complaints are redressed from a centralized control command center.</a:t>
            </a:r>
          </a:p>
          <a:p>
            <a:pPr lvl="1">
              <a:buFont typeface="Wingdings" panose="05000000000000000000" pitchFamily="2" charset="2"/>
              <a:buChar char="v"/>
            </a:pPr>
            <a:r>
              <a:rPr lang="en-US" sz="1800" dirty="0"/>
              <a:t>Errors that might occur due to manual operations are eliminated.</a:t>
            </a:r>
          </a:p>
          <a:p>
            <a:pPr marL="0" lvl="0" indent="0">
              <a:buNone/>
            </a:pPr>
            <a:r>
              <a:rPr lang="en-IN" sz="1800" b="1" dirty="0"/>
              <a:t>     </a:t>
            </a:r>
          </a:p>
          <a:p>
            <a:pPr marL="0" lvl="0" indent="0">
              <a:buNone/>
            </a:pPr>
            <a:r>
              <a:rPr lang="en-IN" sz="1800" b="1" dirty="0"/>
              <a:t>    Waste to Energy Proposed Plant –</a:t>
            </a:r>
            <a:endParaRPr lang="en-US" sz="1800" dirty="0"/>
          </a:p>
          <a:p>
            <a:pPr lvl="1">
              <a:buFont typeface="Wingdings" panose="05000000000000000000" pitchFamily="2" charset="2"/>
              <a:buChar char="v"/>
            </a:pPr>
            <a:r>
              <a:rPr lang="en-IN" sz="1800" dirty="0"/>
              <a:t>To utilise 300 ton of City Municipal waste</a:t>
            </a:r>
            <a:endParaRPr lang="en-US" sz="1800" dirty="0"/>
          </a:p>
          <a:p>
            <a:pPr lvl="1">
              <a:buFont typeface="Wingdings" panose="05000000000000000000" pitchFamily="2" charset="2"/>
              <a:buChar char="v"/>
            </a:pPr>
            <a:r>
              <a:rPr lang="en-IN" sz="1800" dirty="0"/>
              <a:t>Wet garbage/ trash to produce steam to be used to power electric generator turbine.</a:t>
            </a:r>
            <a:endParaRPr lang="en-US" sz="1800" dirty="0"/>
          </a:p>
          <a:p>
            <a:pPr lvl="1">
              <a:buFont typeface="Wingdings" panose="05000000000000000000" pitchFamily="2" charset="2"/>
              <a:buChar char="v"/>
            </a:pPr>
            <a:r>
              <a:rPr lang="en-IN" sz="1800" dirty="0"/>
              <a:t>For every 100 pounds of solid waste, about 85 pounds can be burnt as fuel to generate electricity.</a:t>
            </a:r>
            <a:endParaRPr lang="en-US" sz="1800" dirty="0"/>
          </a:p>
          <a:p>
            <a:pPr lvl="1">
              <a:buFont typeface="Wingdings" panose="05000000000000000000" pitchFamily="2" charset="2"/>
              <a:buChar char="v"/>
            </a:pPr>
            <a:r>
              <a:rPr lang="en-IN" sz="1800" dirty="0"/>
              <a:t>Reduces volume of waste by about 87%</a:t>
            </a:r>
            <a:endParaRPr lang="en-US" sz="1800" dirty="0"/>
          </a:p>
          <a:p>
            <a:pPr marL="0" indent="0" fontAlgn="base">
              <a:buNone/>
            </a:pPr>
            <a:r>
              <a:rPr lang="en-US" sz="1800" dirty="0"/>
              <a:t> </a:t>
            </a:r>
          </a:p>
          <a:p>
            <a:pPr marL="0" indent="0">
              <a:buFont typeface="Arial" panose="020B0604020202020204" pitchFamily="34" charset="0"/>
              <a:buNone/>
            </a:pPr>
            <a:endParaRPr lang="en-US" sz="1800" dirty="0"/>
          </a:p>
        </p:txBody>
      </p:sp>
      <p:pic>
        <p:nvPicPr>
          <p:cNvPr id="2050" name="Picture 2" descr="C:\Users\user\Desktop\pOTOS\PPT-1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70990" y="4278737"/>
            <a:ext cx="3335004" cy="2314998"/>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descr="C:\Users\user\Desktop\pOTOS\2.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6875" y="1712890"/>
            <a:ext cx="3472676" cy="256584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6213746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5" descr="C:\Users\user\Desktop\BGG.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325" y="-266341"/>
            <a:ext cx="12299325" cy="8203078"/>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D1226366-37C1-0DC2-3DC4-4D7149216065}"/>
              </a:ext>
            </a:extLst>
          </p:cNvPr>
          <p:cNvSpPr txBox="1">
            <a:spLocks/>
          </p:cNvSpPr>
          <p:nvPr/>
        </p:nvSpPr>
        <p:spPr>
          <a:xfrm>
            <a:off x="1026119" y="803223"/>
            <a:ext cx="10515601" cy="548751"/>
          </a:xfrm>
          <a:prstGeom prst="rect">
            <a:avLst/>
          </a:prstGeom>
          <a:solidFill>
            <a:schemeClr val="accent6">
              <a:lumMod val="40000"/>
              <a:lumOff val="60000"/>
            </a:schemeClr>
          </a:solidFill>
          <a:effectLst>
            <a:outerShdw blurRad="50800" dist="38100" dir="2700000" algn="tl" rotWithShape="0">
              <a:prstClr val="black">
                <a:alpha val="40000"/>
              </a:prstClr>
            </a:outerShdw>
          </a:effectLst>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IN" sz="2800" b="1" dirty="0"/>
              <a:t>Jhansi Case Study </a:t>
            </a:r>
            <a:endParaRPr lang="en-US" sz="2800" dirty="0"/>
          </a:p>
        </p:txBody>
      </p:sp>
      <p:sp>
        <p:nvSpPr>
          <p:cNvPr id="4" name="Content Placeholder 2">
            <a:extLst>
              <a:ext uri="{FF2B5EF4-FFF2-40B4-BE49-F238E27FC236}">
                <a16:creationId xmlns:a16="http://schemas.microsoft.com/office/drawing/2014/main" id="{371D7E67-C758-EAD0-1534-3C74B2A9B452}"/>
              </a:ext>
            </a:extLst>
          </p:cNvPr>
          <p:cNvSpPr txBox="1">
            <a:spLocks/>
          </p:cNvSpPr>
          <p:nvPr/>
        </p:nvSpPr>
        <p:spPr>
          <a:xfrm>
            <a:off x="923088" y="1275538"/>
            <a:ext cx="10994556" cy="5582462"/>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endParaRPr lang="en-US" sz="2000" dirty="0"/>
          </a:p>
          <a:p>
            <a:pPr marL="0" lvl="0" indent="0">
              <a:buNone/>
            </a:pPr>
            <a:r>
              <a:rPr lang="en-IN" sz="2000" b="1" dirty="0"/>
              <a:t>Canal-top Solar Power Plant Located in </a:t>
            </a:r>
            <a:r>
              <a:rPr lang="en-IN" sz="2000" b="1" dirty="0" err="1"/>
              <a:t>Jakhlaun</a:t>
            </a:r>
            <a:r>
              <a:rPr lang="en-IN" sz="2000" b="1" dirty="0"/>
              <a:t> in Lalitpur District </a:t>
            </a:r>
          </a:p>
          <a:p>
            <a:pPr marL="0" lvl="0" indent="0">
              <a:buNone/>
            </a:pPr>
            <a:r>
              <a:rPr lang="en-IN" sz="2000" b="1" dirty="0"/>
              <a:t> </a:t>
            </a:r>
            <a:endParaRPr lang="en-US" sz="2000" dirty="0"/>
          </a:p>
          <a:p>
            <a:pPr lvl="1">
              <a:buFont typeface="Wingdings" panose="05000000000000000000" pitchFamily="2" charset="2"/>
              <a:buChar char="v"/>
            </a:pPr>
            <a:r>
              <a:rPr lang="en-IN" sz="2000" dirty="0"/>
              <a:t> First-of-its-kind canal-top solar plant which supplies</a:t>
            </a:r>
          </a:p>
          <a:p>
            <a:pPr marL="457200" lvl="1" indent="0">
              <a:buNone/>
            </a:pPr>
            <a:r>
              <a:rPr lang="en-IN" sz="2000" dirty="0"/>
              <a:t>    GREEN electricity.</a:t>
            </a:r>
            <a:endParaRPr lang="en-US" sz="2000" dirty="0"/>
          </a:p>
          <a:p>
            <a:pPr lvl="1">
              <a:buFont typeface="Wingdings" panose="05000000000000000000" pitchFamily="2" charset="2"/>
              <a:buChar char="v"/>
            </a:pPr>
            <a:r>
              <a:rPr lang="en-IN" sz="2000" dirty="0"/>
              <a:t> Aids Water conservation, reduces water evaporation.</a:t>
            </a:r>
            <a:endParaRPr lang="en-US" sz="2000" dirty="0"/>
          </a:p>
          <a:p>
            <a:pPr lvl="1">
              <a:buFont typeface="Wingdings" panose="05000000000000000000" pitchFamily="2" charset="2"/>
              <a:buChar char="v"/>
            </a:pPr>
            <a:r>
              <a:rPr lang="en-IN" sz="2000" dirty="0"/>
              <a:t> Improves panel efficiency as running water cools solar panels</a:t>
            </a:r>
            <a:endParaRPr lang="en-US" sz="2000" dirty="0"/>
          </a:p>
          <a:p>
            <a:pPr lvl="1">
              <a:buFont typeface="Wingdings" panose="05000000000000000000" pitchFamily="2" charset="2"/>
              <a:buChar char="v"/>
            </a:pPr>
            <a:r>
              <a:rPr lang="en-IN" sz="2000" dirty="0"/>
              <a:t> Grid interconnectivity.</a:t>
            </a:r>
            <a:endParaRPr lang="en-US" sz="2000" dirty="0"/>
          </a:p>
          <a:p>
            <a:pPr lvl="1">
              <a:buFont typeface="Wingdings" panose="05000000000000000000" pitchFamily="2" charset="2"/>
              <a:buChar char="v"/>
            </a:pPr>
            <a:r>
              <a:rPr lang="en-IN" sz="2000" dirty="0"/>
              <a:t> Cost effective project.</a:t>
            </a:r>
            <a:endParaRPr lang="en-US" sz="2000" dirty="0"/>
          </a:p>
          <a:p>
            <a:pPr lvl="1">
              <a:buFont typeface="Wingdings" panose="05000000000000000000" pitchFamily="2" charset="2"/>
              <a:buChar char="v"/>
            </a:pPr>
            <a:r>
              <a:rPr lang="en-IN" sz="2000" dirty="0"/>
              <a:t> Mitigates about 7500 tons of carbon emission per year</a:t>
            </a:r>
          </a:p>
          <a:p>
            <a:pPr lvl="1">
              <a:buFont typeface="Wingdings" panose="05000000000000000000" pitchFamily="2" charset="2"/>
              <a:buChar char="v"/>
            </a:pPr>
            <a:r>
              <a:rPr lang="en-IN" sz="2000" dirty="0"/>
              <a:t> Provides water for irrigation to 50,000 farmers without </a:t>
            </a:r>
          </a:p>
          <a:p>
            <a:pPr lvl="1">
              <a:buNone/>
            </a:pPr>
            <a:r>
              <a:rPr lang="en-IN" sz="2000" dirty="0"/>
              <a:t>	relying on grid power </a:t>
            </a:r>
            <a:endParaRPr lang="en-US" sz="2000" dirty="0"/>
          </a:p>
        </p:txBody>
      </p:sp>
      <p:pic>
        <p:nvPicPr>
          <p:cNvPr id="3074" name="Picture 2" descr="C:\Users\user\Desktop\pOTOS\3.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420366" y="2084388"/>
            <a:ext cx="7531100" cy="47736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4790919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5" descr="C:\Users\user\Desktop\BGG.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325" y="-266341"/>
            <a:ext cx="12299325" cy="8203078"/>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D1226366-37C1-0DC2-3DC4-4D7149216065}"/>
              </a:ext>
            </a:extLst>
          </p:cNvPr>
          <p:cNvSpPr txBox="1">
            <a:spLocks/>
          </p:cNvSpPr>
          <p:nvPr/>
        </p:nvSpPr>
        <p:spPr>
          <a:xfrm>
            <a:off x="1026119" y="803223"/>
            <a:ext cx="10515601" cy="548751"/>
          </a:xfrm>
          <a:prstGeom prst="rect">
            <a:avLst/>
          </a:prstGeom>
          <a:solidFill>
            <a:schemeClr val="accent6">
              <a:lumMod val="40000"/>
              <a:lumOff val="60000"/>
            </a:schemeClr>
          </a:solidFill>
          <a:effectLst>
            <a:outerShdw blurRad="50800" dist="38100" dir="2700000" algn="tl" rotWithShape="0">
              <a:prstClr val="black">
                <a:alpha val="40000"/>
              </a:prstClr>
            </a:outerShdw>
          </a:effectLst>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800" b="1" dirty="0"/>
              <a:t>Key Achievements </a:t>
            </a:r>
            <a:endParaRPr lang="en-US" sz="2800" dirty="0"/>
          </a:p>
        </p:txBody>
      </p:sp>
      <p:sp>
        <p:nvSpPr>
          <p:cNvPr id="4" name="Content Placeholder 2">
            <a:extLst>
              <a:ext uri="{FF2B5EF4-FFF2-40B4-BE49-F238E27FC236}">
                <a16:creationId xmlns:a16="http://schemas.microsoft.com/office/drawing/2014/main" id="{371D7E67-C758-EAD0-1534-3C74B2A9B452}"/>
              </a:ext>
            </a:extLst>
          </p:cNvPr>
          <p:cNvSpPr txBox="1">
            <a:spLocks/>
          </p:cNvSpPr>
          <p:nvPr/>
        </p:nvSpPr>
        <p:spPr>
          <a:xfrm>
            <a:off x="1021928" y="1541912"/>
            <a:ext cx="10519792" cy="5242219"/>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0" algn="just" fontAlgn="base"/>
            <a:endParaRPr lang="en-US" sz="2000" b="1" dirty="0"/>
          </a:p>
          <a:p>
            <a:pPr lvl="0" algn="just" fontAlgn="base"/>
            <a:r>
              <a:rPr lang="en-US" sz="2000" b="1" dirty="0"/>
              <a:t>India Cooling Action Plan (ICAP)</a:t>
            </a:r>
            <a:r>
              <a:rPr lang="en-US" sz="2000" dirty="0"/>
              <a:t> – reduction of cooling demand, refrigerant transition, enhancing energy efficiency, better technology options by 2037-38 – reduction of cooling energy requirements by 25-40% by 2037-38.</a:t>
            </a:r>
          </a:p>
          <a:p>
            <a:pPr lvl="0" algn="just" fontAlgn="base"/>
            <a:r>
              <a:rPr lang="en-US" sz="2000" b="1" dirty="0"/>
              <a:t>National Solar Mission under NAPCC</a:t>
            </a:r>
            <a:endParaRPr lang="en-US" sz="2000" dirty="0"/>
          </a:p>
          <a:p>
            <a:pPr lvl="1" algn="just" fontAlgn="base">
              <a:buFont typeface="Wingdings" panose="05000000000000000000" pitchFamily="2" charset="2"/>
              <a:buChar char="v"/>
            </a:pPr>
            <a:r>
              <a:rPr lang="en-US" sz="2000" dirty="0"/>
              <a:t> India’s installed solar energy capacity stands at 71.61 GW as of 31</a:t>
            </a:r>
            <a:r>
              <a:rPr lang="en-US" sz="2000" baseline="30000" dirty="0"/>
              <a:t>st</a:t>
            </a:r>
            <a:r>
              <a:rPr lang="en-US" sz="2000" dirty="0"/>
              <a:t> August 2023.</a:t>
            </a:r>
          </a:p>
          <a:p>
            <a:pPr lvl="1" algn="just" fontAlgn="base">
              <a:buFont typeface="Wingdings" panose="05000000000000000000" pitchFamily="2" charset="2"/>
              <a:buChar char="v"/>
            </a:pPr>
            <a:r>
              <a:rPr lang="en-US" sz="2000" dirty="0"/>
              <a:t>India’s renewable capacity is about 180 GW</a:t>
            </a:r>
          </a:p>
          <a:p>
            <a:pPr lvl="1" algn="just" fontAlgn="base">
              <a:buFont typeface="Wingdings" panose="05000000000000000000" pitchFamily="2" charset="2"/>
              <a:buChar char="v"/>
            </a:pPr>
            <a:r>
              <a:rPr lang="en-US" sz="2000" dirty="0"/>
              <a:t>India submitted a very ambitious NDC to UNFCCC in 2015 to achieve 40% cumulative electric power installed capacity from non fossil based energy sources by 2030 and managed to do this by 2021.</a:t>
            </a:r>
          </a:p>
          <a:p>
            <a:pPr lvl="1" algn="just" fontAlgn="base">
              <a:buFont typeface="Wingdings" panose="05000000000000000000" pitchFamily="2" charset="2"/>
              <a:buChar char="v"/>
            </a:pPr>
            <a:r>
              <a:rPr lang="en-US" sz="2000" dirty="0"/>
              <a:t>During COP 26, Hon’ble PM has committed that India shall become zero carbon by 2070</a:t>
            </a:r>
            <a:endParaRPr lang="en-US" sz="2000" b="1" dirty="0"/>
          </a:p>
          <a:p>
            <a:pPr lvl="0" algn="just" fontAlgn="base"/>
            <a:r>
              <a:rPr lang="en-US" sz="2000" b="1" dirty="0"/>
              <a:t>Rooftop Solar Photovoltaic (PV) </a:t>
            </a:r>
            <a:r>
              <a:rPr lang="en-US" sz="2000" b="1" dirty="0" err="1"/>
              <a:t>Programme</a:t>
            </a:r>
            <a:endParaRPr lang="en-US" sz="2000" b="1" dirty="0"/>
          </a:p>
          <a:p>
            <a:pPr lvl="1" algn="just" fontAlgn="base">
              <a:buFont typeface="Wingdings" panose="05000000000000000000" pitchFamily="2" charset="2"/>
              <a:buChar char="v"/>
            </a:pPr>
            <a:r>
              <a:rPr lang="en-US" sz="2000" dirty="0"/>
              <a:t> Phase II of the Rooftop Solar </a:t>
            </a:r>
            <a:r>
              <a:rPr lang="en-US" sz="2000" dirty="0" err="1"/>
              <a:t>Programme</a:t>
            </a:r>
            <a:r>
              <a:rPr lang="en-US" sz="2000" dirty="0"/>
              <a:t> extended up to 31</a:t>
            </a:r>
            <a:r>
              <a:rPr lang="en-US" sz="2000" baseline="30000" dirty="0"/>
              <a:t>st</a:t>
            </a:r>
            <a:r>
              <a:rPr lang="en-US" sz="2000" dirty="0"/>
              <a:t> March 2026 </a:t>
            </a:r>
          </a:p>
          <a:p>
            <a:pPr lvl="1" algn="just" fontAlgn="base">
              <a:buFont typeface="Wingdings" panose="05000000000000000000" pitchFamily="2" charset="2"/>
              <a:buChar char="v"/>
            </a:pPr>
            <a:r>
              <a:rPr lang="en-US" sz="2000" dirty="0"/>
              <a:t> National portal developed – any residential consumer from any part of the country can apply for rooftop solar without waiting for </a:t>
            </a:r>
            <a:r>
              <a:rPr lang="en-US" sz="2000" dirty="0" err="1"/>
              <a:t>Discom</a:t>
            </a:r>
            <a:r>
              <a:rPr lang="en-US" sz="2000" dirty="0"/>
              <a:t> to finalize the tender and empanel vendors</a:t>
            </a:r>
            <a:endParaRPr lang="en-US" sz="2000" b="1" dirty="0"/>
          </a:p>
          <a:p>
            <a:pPr lvl="0" algn="just" fontAlgn="base"/>
            <a:endParaRPr lang="en-US" sz="2000" dirty="0"/>
          </a:p>
        </p:txBody>
      </p:sp>
    </p:spTree>
    <p:extLst>
      <p:ext uri="{BB962C8B-B14F-4D97-AF65-F5344CB8AC3E}">
        <p14:creationId xmlns:p14="http://schemas.microsoft.com/office/powerpoint/2010/main" val="273031304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C:\Users\user\Desktop\BGG.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325" y="-266341"/>
            <a:ext cx="12299325" cy="8203078"/>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D1226366-37C1-0DC2-3DC4-4D7149216065}"/>
              </a:ext>
            </a:extLst>
          </p:cNvPr>
          <p:cNvSpPr txBox="1">
            <a:spLocks/>
          </p:cNvSpPr>
          <p:nvPr/>
        </p:nvSpPr>
        <p:spPr>
          <a:xfrm>
            <a:off x="1026119" y="803223"/>
            <a:ext cx="10515601" cy="548751"/>
          </a:xfrm>
          <a:prstGeom prst="rect">
            <a:avLst/>
          </a:prstGeom>
          <a:solidFill>
            <a:schemeClr val="accent6">
              <a:lumMod val="40000"/>
              <a:lumOff val="60000"/>
            </a:schemeClr>
          </a:solidFill>
          <a:effectLst>
            <a:outerShdw blurRad="50800" dist="38100" dir="2700000" algn="tl" rotWithShape="0">
              <a:prstClr val="black">
                <a:alpha val="40000"/>
              </a:prstClr>
            </a:outerShdw>
          </a:effectLst>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800" b="1" dirty="0"/>
              <a:t>Key Achievements </a:t>
            </a:r>
            <a:endParaRPr lang="en-US" sz="2800" dirty="0"/>
          </a:p>
        </p:txBody>
      </p:sp>
      <p:sp>
        <p:nvSpPr>
          <p:cNvPr id="4" name="Content Placeholder 2">
            <a:extLst>
              <a:ext uri="{FF2B5EF4-FFF2-40B4-BE49-F238E27FC236}">
                <a16:creationId xmlns:a16="http://schemas.microsoft.com/office/drawing/2014/main" id="{371D7E67-C758-EAD0-1534-3C74B2A9B452}"/>
              </a:ext>
            </a:extLst>
          </p:cNvPr>
          <p:cNvSpPr txBox="1">
            <a:spLocks/>
          </p:cNvSpPr>
          <p:nvPr/>
        </p:nvSpPr>
        <p:spPr>
          <a:xfrm>
            <a:off x="1021928" y="1615781"/>
            <a:ext cx="10994556" cy="5582462"/>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0" fontAlgn="base"/>
            <a:r>
              <a:rPr lang="en-US" sz="2000" b="1" dirty="0"/>
              <a:t>National Green Hydrogen Mission</a:t>
            </a:r>
          </a:p>
          <a:p>
            <a:pPr marL="0" lvl="0" indent="0" fontAlgn="base">
              <a:buNone/>
            </a:pPr>
            <a:endParaRPr lang="en-US" sz="2000" dirty="0"/>
          </a:p>
          <a:p>
            <a:pPr lvl="1" fontAlgn="base">
              <a:buFont typeface="Wingdings" panose="05000000000000000000" pitchFamily="2" charset="2"/>
              <a:buChar char="v"/>
            </a:pPr>
            <a:r>
              <a:rPr lang="en-US" sz="2000" dirty="0"/>
              <a:t> outlay of $ 2.5 billion from FY 2023-24 to FY 2029-30 </a:t>
            </a:r>
          </a:p>
          <a:p>
            <a:pPr lvl="1" fontAlgn="base">
              <a:buFont typeface="Wingdings" panose="05000000000000000000" pitchFamily="2" charset="2"/>
              <a:buChar char="v"/>
            </a:pPr>
            <a:r>
              <a:rPr lang="en-US" sz="2000" dirty="0"/>
              <a:t> annual production of 5 MMT by 2030 </a:t>
            </a:r>
          </a:p>
          <a:p>
            <a:pPr lvl="1" fontAlgn="base">
              <a:buFont typeface="Wingdings" panose="05000000000000000000" pitchFamily="2" charset="2"/>
              <a:buChar char="v"/>
            </a:pPr>
            <a:r>
              <a:rPr lang="en-US" sz="2000" dirty="0"/>
              <a:t> expected to reduce a cumulative $ 12.5 billion worth of fossil fuel imports by 2030 </a:t>
            </a:r>
          </a:p>
          <a:p>
            <a:pPr lvl="1" fontAlgn="base">
              <a:buFont typeface="Wingdings" panose="05000000000000000000" pitchFamily="2" charset="2"/>
              <a:buChar char="v"/>
            </a:pPr>
            <a:r>
              <a:rPr lang="en-US" sz="2000" dirty="0"/>
              <a:t> expected to avert nearly 50 MMT per annum of CO2 emissions</a:t>
            </a:r>
          </a:p>
          <a:p>
            <a:pPr marL="457200" lvl="1" indent="0" fontAlgn="base">
              <a:buNone/>
            </a:pPr>
            <a:endParaRPr lang="en-US" sz="2000" dirty="0"/>
          </a:p>
          <a:p>
            <a:pPr lvl="0" fontAlgn="base"/>
            <a:r>
              <a:rPr lang="en-US" sz="2000" b="1" dirty="0"/>
              <a:t>Green Grids Initiative - One Sun, One World, One Grid</a:t>
            </a:r>
          </a:p>
          <a:p>
            <a:pPr marL="0" lvl="0" indent="0" fontAlgn="base">
              <a:buNone/>
            </a:pPr>
            <a:endParaRPr lang="en-US" sz="2000" dirty="0"/>
          </a:p>
          <a:p>
            <a:pPr lvl="1" fontAlgn="base">
              <a:buFont typeface="Wingdings" panose="05000000000000000000" pitchFamily="2" charset="2"/>
              <a:buChar char="v"/>
            </a:pPr>
            <a:r>
              <a:rPr lang="en-US" sz="2000" dirty="0"/>
              <a:t> worldwide grid - availability of clean energy, everywhere, at all times </a:t>
            </a:r>
          </a:p>
          <a:p>
            <a:pPr lvl="1" fontAlgn="base">
              <a:buFont typeface="Wingdings" panose="05000000000000000000" pitchFamily="2" charset="2"/>
              <a:buChar char="v"/>
            </a:pPr>
            <a:r>
              <a:rPr lang="en-US" sz="2000" dirty="0"/>
              <a:t> reducing need for storage, carbon footprint, cost of energy and increase in viability of solar projects </a:t>
            </a:r>
          </a:p>
          <a:p>
            <a:pPr marL="457200" lvl="1" indent="0" fontAlgn="base">
              <a:buNone/>
            </a:pPr>
            <a:endParaRPr lang="en-US" sz="2000" dirty="0"/>
          </a:p>
          <a:p>
            <a:pPr lvl="0" fontAlgn="base"/>
            <a:endParaRPr lang="en-US" sz="2000" dirty="0"/>
          </a:p>
          <a:p>
            <a:pPr marL="0" indent="0">
              <a:buFont typeface="Arial" panose="020B0604020202020204" pitchFamily="34" charset="0"/>
              <a:buNone/>
            </a:pPr>
            <a:endParaRPr lang="en-US" sz="2000" dirty="0"/>
          </a:p>
        </p:txBody>
      </p:sp>
    </p:spTree>
    <p:extLst>
      <p:ext uri="{BB962C8B-B14F-4D97-AF65-F5344CB8AC3E}">
        <p14:creationId xmlns:p14="http://schemas.microsoft.com/office/powerpoint/2010/main" val="415019064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5" descr="C:\Users\user\Desktop\BGG.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325" y="-266341"/>
            <a:ext cx="12299325" cy="8203078"/>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D1226366-37C1-0DC2-3DC4-4D7149216065}"/>
              </a:ext>
            </a:extLst>
          </p:cNvPr>
          <p:cNvSpPr txBox="1">
            <a:spLocks/>
          </p:cNvSpPr>
          <p:nvPr/>
        </p:nvSpPr>
        <p:spPr>
          <a:xfrm>
            <a:off x="1026119" y="803223"/>
            <a:ext cx="10515601" cy="548751"/>
          </a:xfrm>
          <a:prstGeom prst="rect">
            <a:avLst/>
          </a:prstGeom>
          <a:solidFill>
            <a:schemeClr val="accent6">
              <a:lumMod val="40000"/>
              <a:lumOff val="60000"/>
            </a:schemeClr>
          </a:solidFill>
          <a:effectLst>
            <a:outerShdw blurRad="50800" dist="38100" dir="2700000" algn="tl" rotWithShape="0">
              <a:prstClr val="black">
                <a:alpha val="40000"/>
              </a:prstClr>
            </a:outerShdw>
          </a:effectLst>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800" b="1"/>
              <a:t>Long-term Sustainability</a:t>
            </a:r>
            <a:endParaRPr lang="en-US" sz="2800"/>
          </a:p>
        </p:txBody>
      </p:sp>
      <p:sp>
        <p:nvSpPr>
          <p:cNvPr id="4" name="Content Placeholder 2">
            <a:extLst>
              <a:ext uri="{FF2B5EF4-FFF2-40B4-BE49-F238E27FC236}">
                <a16:creationId xmlns:a16="http://schemas.microsoft.com/office/drawing/2014/main" id="{371D7E67-C758-EAD0-1534-3C74B2A9B452}"/>
              </a:ext>
            </a:extLst>
          </p:cNvPr>
          <p:cNvSpPr txBox="1">
            <a:spLocks/>
          </p:cNvSpPr>
          <p:nvPr/>
        </p:nvSpPr>
        <p:spPr>
          <a:xfrm>
            <a:off x="1021928" y="1615781"/>
            <a:ext cx="10994556" cy="5582462"/>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endParaRPr lang="en-US" sz="2000"/>
          </a:p>
        </p:txBody>
      </p:sp>
      <p:sp>
        <p:nvSpPr>
          <p:cNvPr id="7" name="Rectangle 2"/>
          <p:cNvSpPr>
            <a:spLocks noChangeArrowheads="1"/>
          </p:cNvSpPr>
          <p:nvPr/>
        </p:nvSpPr>
        <p:spPr bwMode="auto">
          <a:xfrm>
            <a:off x="928352" y="2234829"/>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9" name="Table 8"/>
          <p:cNvGraphicFramePr>
            <a:graphicFrameLocks noGrp="1"/>
          </p:cNvGraphicFramePr>
          <p:nvPr>
            <p:extLst>
              <p:ext uri="{D42A27DB-BD31-4B8C-83A1-F6EECF244321}">
                <p14:modId xmlns:p14="http://schemas.microsoft.com/office/powerpoint/2010/main" val="1801513218"/>
              </p:ext>
            </p:extLst>
          </p:nvPr>
        </p:nvGraphicFramePr>
        <p:xfrm>
          <a:off x="1021928" y="1921678"/>
          <a:ext cx="10515600" cy="3154680"/>
        </p:xfrm>
        <a:graphic>
          <a:graphicData uri="http://schemas.openxmlformats.org/drawingml/2006/table">
            <a:tbl>
              <a:tblPr firstRow="1" firstCol="1" bandRow="1"/>
              <a:tblGrid>
                <a:gridCol w="2103120">
                  <a:extLst>
                    <a:ext uri="{9D8B030D-6E8A-4147-A177-3AD203B41FA5}">
                      <a16:colId xmlns:a16="http://schemas.microsoft.com/office/drawing/2014/main" val="20000"/>
                    </a:ext>
                  </a:extLst>
                </a:gridCol>
                <a:gridCol w="2103120">
                  <a:extLst>
                    <a:ext uri="{9D8B030D-6E8A-4147-A177-3AD203B41FA5}">
                      <a16:colId xmlns:a16="http://schemas.microsoft.com/office/drawing/2014/main" val="20001"/>
                    </a:ext>
                  </a:extLst>
                </a:gridCol>
                <a:gridCol w="2103120">
                  <a:extLst>
                    <a:ext uri="{9D8B030D-6E8A-4147-A177-3AD203B41FA5}">
                      <a16:colId xmlns:a16="http://schemas.microsoft.com/office/drawing/2014/main" val="20002"/>
                    </a:ext>
                  </a:extLst>
                </a:gridCol>
                <a:gridCol w="2103120">
                  <a:extLst>
                    <a:ext uri="{9D8B030D-6E8A-4147-A177-3AD203B41FA5}">
                      <a16:colId xmlns:a16="http://schemas.microsoft.com/office/drawing/2014/main" val="20003"/>
                    </a:ext>
                  </a:extLst>
                </a:gridCol>
                <a:gridCol w="2103120">
                  <a:extLst>
                    <a:ext uri="{9D8B030D-6E8A-4147-A177-3AD203B41FA5}">
                      <a16:colId xmlns:a16="http://schemas.microsoft.com/office/drawing/2014/main" val="20004"/>
                    </a:ext>
                  </a:extLst>
                </a:gridCol>
              </a:tblGrid>
              <a:tr h="0">
                <a:tc gridSpan="5">
                  <a:txBody>
                    <a:bodyPr/>
                    <a:lstStyle/>
                    <a:p>
                      <a:pPr marL="0" marR="0" algn="ctr">
                        <a:lnSpc>
                          <a:spcPct val="115000"/>
                        </a:lnSpc>
                        <a:spcBef>
                          <a:spcPts val="0"/>
                        </a:spcBef>
                        <a:spcAft>
                          <a:spcPts val="0"/>
                        </a:spcAft>
                      </a:pPr>
                      <a:r>
                        <a:rPr lang="en-US" sz="1200" b="1">
                          <a:solidFill>
                            <a:srgbClr val="000000"/>
                          </a:solidFill>
                          <a:effectLst/>
                          <a:latin typeface="Bookman Old Style" panose="02050604050505020204" pitchFamily="18" charset="0"/>
                          <a:ea typeface="Times New Roman" panose="02020603050405020304" pitchFamily="18" charset="0"/>
                          <a:cs typeface="Times New Roman" panose="02020603050405020304" pitchFamily="18" charset="0"/>
                        </a:rPr>
                        <a:t>Sector-wise Achievement as on 31/08/2023 </a:t>
                      </a:r>
                      <a:endParaRPr lang="en-US" sz="1100">
                        <a:effectLst/>
                        <a:latin typeface="Calibri" panose="020F0502020204030204" pitchFamily="34" charset="0"/>
                        <a:ea typeface="Calibri" panose="020F0502020204030204" pitchFamily="34" charset="0"/>
                        <a:cs typeface="Mangal"/>
                      </a:endParaRPr>
                    </a:p>
                  </a:txBody>
                  <a:tcPr marL="73025" marR="7302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0">
                <a:tc>
                  <a:txBody>
                    <a:bodyPr/>
                    <a:lstStyle/>
                    <a:p>
                      <a:pPr marL="0" marR="0" algn="ctr">
                        <a:lnSpc>
                          <a:spcPct val="115000"/>
                        </a:lnSpc>
                        <a:spcBef>
                          <a:spcPts val="0"/>
                        </a:spcBef>
                        <a:spcAft>
                          <a:spcPts val="0"/>
                        </a:spcAft>
                      </a:pPr>
                      <a:r>
                        <a:rPr lang="en-US" sz="1200" b="1">
                          <a:solidFill>
                            <a:srgbClr val="000000"/>
                          </a:solidFill>
                          <a:effectLst/>
                          <a:latin typeface="Bookman Old Style" panose="02050604050505020204" pitchFamily="18" charset="0"/>
                          <a:ea typeface="Times New Roman" panose="02020603050405020304" pitchFamily="18" charset="0"/>
                          <a:cs typeface="Times New Roman" panose="02020603050405020304" pitchFamily="18" charset="0"/>
                        </a:rPr>
                        <a:t>Sector</a:t>
                      </a:r>
                      <a:endParaRPr lang="en-US" sz="1100">
                        <a:effectLst/>
                        <a:latin typeface="Calibri" panose="020F0502020204030204" pitchFamily="34" charset="0"/>
                        <a:ea typeface="Calibri" panose="020F0502020204030204" pitchFamily="34" charset="0"/>
                        <a:cs typeface="Mangal"/>
                      </a:endParaRPr>
                    </a:p>
                  </a:txBody>
                  <a:tcPr marL="73025" marR="7302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200" b="1">
                          <a:solidFill>
                            <a:srgbClr val="000000"/>
                          </a:solidFill>
                          <a:effectLst/>
                          <a:latin typeface="Bookman Old Style" panose="02050604050505020204" pitchFamily="18" charset="0"/>
                          <a:ea typeface="Times New Roman" panose="02020603050405020304" pitchFamily="18" charset="0"/>
                          <a:cs typeface="Times New Roman" panose="02020603050405020304" pitchFamily="18" charset="0"/>
                        </a:rPr>
                        <a:t>Installed capacity (GW)</a:t>
                      </a:r>
                      <a:endParaRPr lang="en-US" sz="1100">
                        <a:effectLst/>
                        <a:latin typeface="Calibri" panose="020F0502020204030204" pitchFamily="34" charset="0"/>
                        <a:ea typeface="Calibri" panose="020F0502020204030204" pitchFamily="34" charset="0"/>
                        <a:cs typeface="Mangal"/>
                      </a:endParaRPr>
                    </a:p>
                  </a:txBody>
                  <a:tcPr marL="73025" marR="7302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200" b="1">
                          <a:solidFill>
                            <a:srgbClr val="000000"/>
                          </a:solidFill>
                          <a:effectLst/>
                          <a:latin typeface="Bookman Old Style" panose="02050604050505020204" pitchFamily="18" charset="0"/>
                          <a:ea typeface="Times New Roman" panose="02020603050405020304" pitchFamily="18" charset="0"/>
                          <a:cs typeface="Times New Roman" panose="02020603050405020304" pitchFamily="18" charset="0"/>
                        </a:rPr>
                        <a:t>Under Implementation (GW)</a:t>
                      </a:r>
                      <a:endParaRPr lang="en-US" sz="1100">
                        <a:effectLst/>
                        <a:latin typeface="Calibri" panose="020F0502020204030204" pitchFamily="34" charset="0"/>
                        <a:ea typeface="Calibri" panose="020F0502020204030204" pitchFamily="34" charset="0"/>
                        <a:cs typeface="Mangal"/>
                      </a:endParaRPr>
                    </a:p>
                  </a:txBody>
                  <a:tcPr marL="73025" marR="7302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200" b="1">
                          <a:solidFill>
                            <a:srgbClr val="000000"/>
                          </a:solidFill>
                          <a:effectLst/>
                          <a:latin typeface="Bookman Old Style" panose="02050604050505020204" pitchFamily="18" charset="0"/>
                          <a:ea typeface="Times New Roman" panose="02020603050405020304" pitchFamily="18" charset="0"/>
                          <a:cs typeface="Times New Roman" panose="02020603050405020304" pitchFamily="18" charset="0"/>
                        </a:rPr>
                        <a:t>Tendered (GW)</a:t>
                      </a:r>
                      <a:endParaRPr lang="en-US" sz="1100">
                        <a:effectLst/>
                        <a:latin typeface="Calibri" panose="020F0502020204030204" pitchFamily="34" charset="0"/>
                        <a:ea typeface="Calibri" panose="020F0502020204030204" pitchFamily="34" charset="0"/>
                        <a:cs typeface="Mangal"/>
                      </a:endParaRPr>
                    </a:p>
                  </a:txBody>
                  <a:tcPr marL="73025" marR="7302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200" b="1">
                          <a:solidFill>
                            <a:srgbClr val="000000"/>
                          </a:solidFill>
                          <a:effectLst/>
                          <a:latin typeface="Bookman Old Style" panose="02050604050505020204" pitchFamily="18" charset="0"/>
                          <a:ea typeface="Times New Roman" panose="02020603050405020304" pitchFamily="18" charset="0"/>
                          <a:cs typeface="Times New Roman" panose="02020603050405020304" pitchFamily="18" charset="0"/>
                        </a:rPr>
                        <a:t>Total Installed/ Pipeline (GW)</a:t>
                      </a:r>
                      <a:endParaRPr lang="en-US" sz="1100">
                        <a:effectLst/>
                        <a:latin typeface="Calibri" panose="020F0502020204030204" pitchFamily="34" charset="0"/>
                        <a:ea typeface="Calibri" panose="020F0502020204030204" pitchFamily="34" charset="0"/>
                        <a:cs typeface="Mangal"/>
                      </a:endParaRPr>
                    </a:p>
                  </a:txBody>
                  <a:tcPr marL="73025" marR="7302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0">
                <a:tc>
                  <a:txBody>
                    <a:bodyPr/>
                    <a:lstStyle/>
                    <a:p>
                      <a:pPr marL="0" marR="0">
                        <a:lnSpc>
                          <a:spcPct val="115000"/>
                        </a:lnSpc>
                        <a:spcBef>
                          <a:spcPts val="0"/>
                        </a:spcBef>
                        <a:spcAft>
                          <a:spcPts val="0"/>
                        </a:spcAft>
                      </a:pPr>
                      <a:r>
                        <a:rPr lang="en-US" sz="1200">
                          <a:solidFill>
                            <a:srgbClr val="000000"/>
                          </a:solidFill>
                          <a:effectLst/>
                          <a:latin typeface="Bookman Old Style" panose="02050604050505020204" pitchFamily="18" charset="0"/>
                          <a:ea typeface="Times New Roman" panose="02020603050405020304" pitchFamily="18" charset="0"/>
                          <a:cs typeface="Times New Roman" panose="02020603050405020304" pitchFamily="18" charset="0"/>
                        </a:rPr>
                        <a:t>Solar Power*</a:t>
                      </a:r>
                      <a:endParaRPr lang="en-US" sz="1100">
                        <a:effectLst/>
                        <a:latin typeface="Calibri" panose="020F0502020204030204" pitchFamily="34" charset="0"/>
                        <a:ea typeface="Calibri" panose="020F0502020204030204" pitchFamily="34" charset="0"/>
                        <a:cs typeface="Mangal"/>
                      </a:endParaRPr>
                    </a:p>
                  </a:txBody>
                  <a:tcPr marL="73025" marR="7302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200">
                          <a:solidFill>
                            <a:srgbClr val="000000"/>
                          </a:solidFill>
                          <a:effectLst/>
                          <a:latin typeface="Bookman Old Style" panose="02050604050505020204" pitchFamily="18" charset="0"/>
                          <a:ea typeface="Times New Roman" panose="02020603050405020304" pitchFamily="18" charset="0"/>
                          <a:cs typeface="Times New Roman" panose="02020603050405020304" pitchFamily="18" charset="0"/>
                        </a:rPr>
                        <a:t>71.61</a:t>
                      </a:r>
                      <a:endParaRPr lang="en-US" sz="1100">
                        <a:effectLst/>
                        <a:latin typeface="Calibri" panose="020F0502020204030204" pitchFamily="34" charset="0"/>
                        <a:ea typeface="Calibri" panose="020F0502020204030204" pitchFamily="34" charset="0"/>
                        <a:cs typeface="Mangal"/>
                      </a:endParaRPr>
                    </a:p>
                  </a:txBody>
                  <a:tcPr marL="73025" marR="7302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200">
                          <a:solidFill>
                            <a:srgbClr val="000000"/>
                          </a:solidFill>
                          <a:effectLst/>
                          <a:latin typeface="Bookman Old Style" panose="02050604050505020204" pitchFamily="18" charset="0"/>
                          <a:ea typeface="Times New Roman" panose="02020603050405020304" pitchFamily="18" charset="0"/>
                          <a:cs typeface="Times New Roman" panose="02020603050405020304" pitchFamily="18" charset="0"/>
                        </a:rPr>
                        <a:t>63.91</a:t>
                      </a:r>
                      <a:endParaRPr lang="en-US" sz="1100">
                        <a:effectLst/>
                        <a:latin typeface="Calibri" panose="020F0502020204030204" pitchFamily="34" charset="0"/>
                        <a:ea typeface="Calibri" panose="020F0502020204030204" pitchFamily="34" charset="0"/>
                        <a:cs typeface="Mangal"/>
                      </a:endParaRPr>
                    </a:p>
                  </a:txBody>
                  <a:tcPr marL="73025" marR="7302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200">
                          <a:solidFill>
                            <a:srgbClr val="000000"/>
                          </a:solidFill>
                          <a:effectLst/>
                          <a:latin typeface="Bookman Old Style" panose="02050604050505020204" pitchFamily="18" charset="0"/>
                          <a:ea typeface="Times New Roman" panose="02020603050405020304" pitchFamily="18" charset="0"/>
                          <a:cs typeface="Times New Roman" panose="02020603050405020304" pitchFamily="18" charset="0"/>
                        </a:rPr>
                        <a:t>22.94</a:t>
                      </a:r>
                      <a:endParaRPr lang="en-US" sz="1100">
                        <a:effectLst/>
                        <a:latin typeface="Calibri" panose="020F0502020204030204" pitchFamily="34" charset="0"/>
                        <a:ea typeface="Calibri" panose="020F0502020204030204" pitchFamily="34" charset="0"/>
                        <a:cs typeface="Mangal"/>
                      </a:endParaRPr>
                    </a:p>
                  </a:txBody>
                  <a:tcPr marL="73025" marR="7302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200">
                          <a:solidFill>
                            <a:srgbClr val="000000"/>
                          </a:solidFill>
                          <a:effectLst/>
                          <a:latin typeface="Bookman Old Style" panose="02050604050505020204" pitchFamily="18" charset="0"/>
                          <a:ea typeface="Times New Roman" panose="02020603050405020304" pitchFamily="18" charset="0"/>
                          <a:cs typeface="Times New Roman" panose="02020603050405020304" pitchFamily="18" charset="0"/>
                        </a:rPr>
                        <a:t>158.46</a:t>
                      </a:r>
                      <a:endParaRPr lang="en-US" sz="1100">
                        <a:effectLst/>
                        <a:latin typeface="Calibri" panose="020F0502020204030204" pitchFamily="34" charset="0"/>
                        <a:ea typeface="Calibri" panose="020F0502020204030204" pitchFamily="34" charset="0"/>
                        <a:cs typeface="Mangal"/>
                      </a:endParaRPr>
                    </a:p>
                  </a:txBody>
                  <a:tcPr marL="73025" marR="7302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0">
                <a:tc>
                  <a:txBody>
                    <a:bodyPr/>
                    <a:lstStyle/>
                    <a:p>
                      <a:pPr marL="0" marR="0">
                        <a:lnSpc>
                          <a:spcPct val="115000"/>
                        </a:lnSpc>
                        <a:spcBef>
                          <a:spcPts val="0"/>
                        </a:spcBef>
                        <a:spcAft>
                          <a:spcPts val="0"/>
                        </a:spcAft>
                      </a:pPr>
                      <a:r>
                        <a:rPr lang="en-US" sz="1200">
                          <a:solidFill>
                            <a:srgbClr val="000000"/>
                          </a:solidFill>
                          <a:effectLst/>
                          <a:latin typeface="Bookman Old Style" panose="02050604050505020204" pitchFamily="18" charset="0"/>
                          <a:ea typeface="Times New Roman" panose="02020603050405020304" pitchFamily="18" charset="0"/>
                          <a:cs typeface="Times New Roman" panose="02020603050405020304" pitchFamily="18" charset="0"/>
                        </a:rPr>
                        <a:t>Wind Power</a:t>
                      </a:r>
                      <a:endParaRPr lang="en-US" sz="1100">
                        <a:effectLst/>
                        <a:latin typeface="Calibri" panose="020F0502020204030204" pitchFamily="34" charset="0"/>
                        <a:ea typeface="Calibri" panose="020F0502020204030204" pitchFamily="34" charset="0"/>
                        <a:cs typeface="Mangal"/>
                      </a:endParaRPr>
                    </a:p>
                  </a:txBody>
                  <a:tcPr marL="73025" marR="7302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200">
                          <a:solidFill>
                            <a:srgbClr val="000000"/>
                          </a:solidFill>
                          <a:effectLst/>
                          <a:latin typeface="Bookman Old Style" panose="02050604050505020204" pitchFamily="18" charset="0"/>
                          <a:ea typeface="Times New Roman" panose="02020603050405020304" pitchFamily="18" charset="0"/>
                          <a:cs typeface="Times New Roman" panose="02020603050405020304" pitchFamily="18" charset="0"/>
                        </a:rPr>
                        <a:t>44.09</a:t>
                      </a:r>
                      <a:endParaRPr lang="en-US" sz="1100">
                        <a:effectLst/>
                        <a:latin typeface="Calibri" panose="020F0502020204030204" pitchFamily="34" charset="0"/>
                        <a:ea typeface="Calibri" panose="020F0502020204030204" pitchFamily="34" charset="0"/>
                        <a:cs typeface="Mangal"/>
                      </a:endParaRPr>
                    </a:p>
                  </a:txBody>
                  <a:tcPr marL="73025" marR="7302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200">
                          <a:solidFill>
                            <a:srgbClr val="000000"/>
                          </a:solidFill>
                          <a:effectLst/>
                          <a:latin typeface="Bookman Old Style" panose="02050604050505020204" pitchFamily="18" charset="0"/>
                          <a:ea typeface="Times New Roman" panose="02020603050405020304" pitchFamily="18" charset="0"/>
                          <a:cs typeface="Times New Roman" panose="02020603050405020304" pitchFamily="18" charset="0"/>
                        </a:rPr>
                        <a:t>12.28</a:t>
                      </a:r>
                      <a:endParaRPr lang="en-US" sz="1100">
                        <a:effectLst/>
                        <a:latin typeface="Calibri" panose="020F0502020204030204" pitchFamily="34" charset="0"/>
                        <a:ea typeface="Calibri" panose="020F0502020204030204" pitchFamily="34" charset="0"/>
                        <a:cs typeface="Mangal"/>
                      </a:endParaRPr>
                    </a:p>
                  </a:txBody>
                  <a:tcPr marL="73025" marR="7302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200">
                          <a:solidFill>
                            <a:srgbClr val="000000"/>
                          </a:solidFill>
                          <a:effectLst/>
                          <a:latin typeface="Bookman Old Style" panose="02050604050505020204" pitchFamily="18" charset="0"/>
                          <a:ea typeface="Times New Roman" panose="02020603050405020304" pitchFamily="18" charset="0"/>
                          <a:cs typeface="Times New Roman" panose="02020603050405020304" pitchFamily="18" charset="0"/>
                        </a:rPr>
                        <a:t>1.30</a:t>
                      </a:r>
                      <a:endParaRPr lang="en-US" sz="1100">
                        <a:effectLst/>
                        <a:latin typeface="Calibri" panose="020F0502020204030204" pitchFamily="34" charset="0"/>
                        <a:ea typeface="Calibri" panose="020F0502020204030204" pitchFamily="34" charset="0"/>
                        <a:cs typeface="Mangal"/>
                      </a:endParaRPr>
                    </a:p>
                  </a:txBody>
                  <a:tcPr marL="73025" marR="7302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200">
                          <a:solidFill>
                            <a:srgbClr val="000000"/>
                          </a:solidFill>
                          <a:effectLst/>
                          <a:latin typeface="Bookman Old Style" panose="02050604050505020204" pitchFamily="18" charset="0"/>
                          <a:ea typeface="Times New Roman" panose="02020603050405020304" pitchFamily="18" charset="0"/>
                          <a:cs typeface="Times New Roman" panose="02020603050405020304" pitchFamily="18" charset="0"/>
                        </a:rPr>
                        <a:t>57.67</a:t>
                      </a:r>
                      <a:endParaRPr lang="en-US" sz="1100">
                        <a:effectLst/>
                        <a:latin typeface="Calibri" panose="020F0502020204030204" pitchFamily="34" charset="0"/>
                        <a:ea typeface="Calibri" panose="020F0502020204030204" pitchFamily="34" charset="0"/>
                        <a:cs typeface="Mangal"/>
                      </a:endParaRPr>
                    </a:p>
                  </a:txBody>
                  <a:tcPr marL="73025" marR="7302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0">
                <a:tc>
                  <a:txBody>
                    <a:bodyPr/>
                    <a:lstStyle/>
                    <a:p>
                      <a:pPr marL="0" marR="0">
                        <a:lnSpc>
                          <a:spcPct val="115000"/>
                        </a:lnSpc>
                        <a:spcBef>
                          <a:spcPts val="0"/>
                        </a:spcBef>
                        <a:spcAft>
                          <a:spcPts val="0"/>
                        </a:spcAft>
                      </a:pPr>
                      <a:r>
                        <a:rPr lang="en-US" sz="1200">
                          <a:solidFill>
                            <a:srgbClr val="000000"/>
                          </a:solidFill>
                          <a:effectLst/>
                          <a:latin typeface="Bookman Old Style" panose="02050604050505020204" pitchFamily="18" charset="0"/>
                          <a:ea typeface="Times New Roman" panose="02020603050405020304" pitchFamily="18" charset="0"/>
                          <a:cs typeface="Times New Roman" panose="02020603050405020304" pitchFamily="18" charset="0"/>
                        </a:rPr>
                        <a:t>Bio Energy#</a:t>
                      </a:r>
                      <a:endParaRPr lang="en-US" sz="1100">
                        <a:effectLst/>
                        <a:latin typeface="Calibri" panose="020F0502020204030204" pitchFamily="34" charset="0"/>
                        <a:ea typeface="Calibri" panose="020F0502020204030204" pitchFamily="34" charset="0"/>
                        <a:cs typeface="Mangal"/>
                      </a:endParaRPr>
                    </a:p>
                  </a:txBody>
                  <a:tcPr marL="73025" marR="7302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200">
                          <a:solidFill>
                            <a:srgbClr val="000000"/>
                          </a:solidFill>
                          <a:effectLst/>
                          <a:latin typeface="Bookman Old Style" panose="02050604050505020204" pitchFamily="18" charset="0"/>
                          <a:ea typeface="Times New Roman" panose="02020603050405020304" pitchFamily="18" charset="0"/>
                          <a:cs typeface="Times New Roman" panose="02020603050405020304" pitchFamily="18" charset="0"/>
                        </a:rPr>
                        <a:t>10.83</a:t>
                      </a:r>
                      <a:endParaRPr lang="en-US" sz="1100">
                        <a:effectLst/>
                        <a:latin typeface="Calibri" panose="020F0502020204030204" pitchFamily="34" charset="0"/>
                        <a:ea typeface="Calibri" panose="020F0502020204030204" pitchFamily="34" charset="0"/>
                        <a:cs typeface="Mangal"/>
                      </a:endParaRPr>
                    </a:p>
                  </a:txBody>
                  <a:tcPr marL="73025" marR="7302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200">
                          <a:solidFill>
                            <a:srgbClr val="000000"/>
                          </a:solidFill>
                          <a:effectLst/>
                          <a:latin typeface="Bookman Old Style" panose="02050604050505020204" pitchFamily="18" charset="0"/>
                          <a:ea typeface="Times New Roman" panose="02020603050405020304" pitchFamily="18" charset="0"/>
                          <a:cs typeface="Times New Roman" panose="02020603050405020304" pitchFamily="18" charset="0"/>
                        </a:rPr>
                        <a:t>---</a:t>
                      </a:r>
                      <a:endParaRPr lang="en-US" sz="1100">
                        <a:effectLst/>
                        <a:latin typeface="Calibri" panose="020F0502020204030204" pitchFamily="34" charset="0"/>
                        <a:ea typeface="Calibri" panose="020F0502020204030204" pitchFamily="34" charset="0"/>
                        <a:cs typeface="Mangal"/>
                      </a:endParaRPr>
                    </a:p>
                  </a:txBody>
                  <a:tcPr marL="73025" marR="7302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200">
                          <a:solidFill>
                            <a:srgbClr val="000000"/>
                          </a:solidFill>
                          <a:effectLst/>
                          <a:latin typeface="Bookman Old Style" panose="02050604050505020204" pitchFamily="18" charset="0"/>
                          <a:ea typeface="Times New Roman" panose="02020603050405020304" pitchFamily="18" charset="0"/>
                          <a:cs typeface="Times New Roman" panose="02020603050405020304" pitchFamily="18" charset="0"/>
                        </a:rPr>
                        <a:t>---</a:t>
                      </a:r>
                      <a:endParaRPr lang="en-US" sz="1100">
                        <a:effectLst/>
                        <a:latin typeface="Calibri" panose="020F0502020204030204" pitchFamily="34" charset="0"/>
                        <a:ea typeface="Calibri" panose="020F0502020204030204" pitchFamily="34" charset="0"/>
                        <a:cs typeface="Mangal"/>
                      </a:endParaRPr>
                    </a:p>
                  </a:txBody>
                  <a:tcPr marL="73025" marR="7302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200">
                          <a:solidFill>
                            <a:srgbClr val="000000"/>
                          </a:solidFill>
                          <a:effectLst/>
                          <a:latin typeface="Bookman Old Style" panose="02050604050505020204" pitchFamily="18" charset="0"/>
                          <a:ea typeface="Times New Roman" panose="02020603050405020304" pitchFamily="18" charset="0"/>
                          <a:cs typeface="Times New Roman" panose="02020603050405020304" pitchFamily="18" charset="0"/>
                        </a:rPr>
                        <a:t>10.83</a:t>
                      </a:r>
                      <a:endParaRPr lang="en-US" sz="1100">
                        <a:effectLst/>
                        <a:latin typeface="Calibri" panose="020F0502020204030204" pitchFamily="34" charset="0"/>
                        <a:ea typeface="Calibri" panose="020F0502020204030204" pitchFamily="34" charset="0"/>
                        <a:cs typeface="Mangal"/>
                      </a:endParaRPr>
                    </a:p>
                  </a:txBody>
                  <a:tcPr marL="73025" marR="7302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r h="0">
                <a:tc>
                  <a:txBody>
                    <a:bodyPr/>
                    <a:lstStyle/>
                    <a:p>
                      <a:pPr marL="0" marR="0">
                        <a:lnSpc>
                          <a:spcPct val="115000"/>
                        </a:lnSpc>
                        <a:spcBef>
                          <a:spcPts val="0"/>
                        </a:spcBef>
                        <a:spcAft>
                          <a:spcPts val="0"/>
                        </a:spcAft>
                      </a:pPr>
                      <a:r>
                        <a:rPr lang="en-US" sz="1200">
                          <a:solidFill>
                            <a:srgbClr val="000000"/>
                          </a:solidFill>
                          <a:effectLst/>
                          <a:latin typeface="Bookman Old Style" panose="02050604050505020204" pitchFamily="18" charset="0"/>
                          <a:ea typeface="Times New Roman" panose="02020603050405020304" pitchFamily="18" charset="0"/>
                          <a:cs typeface="Times New Roman" panose="02020603050405020304" pitchFamily="18" charset="0"/>
                        </a:rPr>
                        <a:t>Small Hydro</a:t>
                      </a:r>
                      <a:endParaRPr lang="en-US" sz="1100">
                        <a:effectLst/>
                        <a:latin typeface="Calibri" panose="020F0502020204030204" pitchFamily="34" charset="0"/>
                        <a:ea typeface="Calibri" panose="020F0502020204030204" pitchFamily="34" charset="0"/>
                        <a:cs typeface="Mangal"/>
                      </a:endParaRPr>
                    </a:p>
                  </a:txBody>
                  <a:tcPr marL="73025" marR="7302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200">
                          <a:solidFill>
                            <a:srgbClr val="000000"/>
                          </a:solidFill>
                          <a:effectLst/>
                          <a:latin typeface="Bookman Old Style" panose="02050604050505020204" pitchFamily="18" charset="0"/>
                          <a:ea typeface="Times New Roman" panose="02020603050405020304" pitchFamily="18" charset="0"/>
                          <a:cs typeface="Times New Roman" panose="02020603050405020304" pitchFamily="18" charset="0"/>
                        </a:rPr>
                        <a:t>4.98</a:t>
                      </a:r>
                      <a:endParaRPr lang="en-US" sz="1100">
                        <a:effectLst/>
                        <a:latin typeface="Calibri" panose="020F0502020204030204" pitchFamily="34" charset="0"/>
                        <a:ea typeface="Calibri" panose="020F0502020204030204" pitchFamily="34" charset="0"/>
                        <a:cs typeface="Mangal"/>
                      </a:endParaRPr>
                    </a:p>
                  </a:txBody>
                  <a:tcPr marL="73025" marR="7302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200">
                          <a:solidFill>
                            <a:srgbClr val="000000"/>
                          </a:solidFill>
                          <a:effectLst/>
                          <a:latin typeface="Bookman Old Style" panose="02050604050505020204" pitchFamily="18" charset="0"/>
                          <a:ea typeface="Times New Roman" panose="02020603050405020304" pitchFamily="18" charset="0"/>
                          <a:cs typeface="Times New Roman" panose="02020603050405020304" pitchFamily="18" charset="0"/>
                        </a:rPr>
                        <a:t>0.53</a:t>
                      </a:r>
                      <a:endParaRPr lang="en-US" sz="1100">
                        <a:effectLst/>
                        <a:latin typeface="Calibri" panose="020F0502020204030204" pitchFamily="34" charset="0"/>
                        <a:ea typeface="Calibri" panose="020F0502020204030204" pitchFamily="34" charset="0"/>
                        <a:cs typeface="Mangal"/>
                      </a:endParaRPr>
                    </a:p>
                  </a:txBody>
                  <a:tcPr marL="73025" marR="7302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200">
                          <a:solidFill>
                            <a:srgbClr val="000000"/>
                          </a:solidFill>
                          <a:effectLst/>
                          <a:latin typeface="Bookman Old Style" panose="02050604050505020204" pitchFamily="18" charset="0"/>
                          <a:ea typeface="Times New Roman" panose="02020603050405020304" pitchFamily="18" charset="0"/>
                          <a:cs typeface="Times New Roman" panose="02020603050405020304" pitchFamily="18" charset="0"/>
                        </a:rPr>
                        <a:t>---</a:t>
                      </a:r>
                      <a:endParaRPr lang="en-US" sz="1100">
                        <a:effectLst/>
                        <a:latin typeface="Calibri" panose="020F0502020204030204" pitchFamily="34" charset="0"/>
                        <a:ea typeface="Calibri" panose="020F0502020204030204" pitchFamily="34" charset="0"/>
                        <a:cs typeface="Mangal"/>
                      </a:endParaRPr>
                    </a:p>
                  </a:txBody>
                  <a:tcPr marL="73025" marR="7302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200">
                          <a:solidFill>
                            <a:srgbClr val="000000"/>
                          </a:solidFill>
                          <a:effectLst/>
                          <a:latin typeface="Bookman Old Style" panose="02050604050505020204" pitchFamily="18" charset="0"/>
                          <a:ea typeface="Times New Roman" panose="02020603050405020304" pitchFamily="18" charset="0"/>
                          <a:cs typeface="Times New Roman" panose="02020603050405020304" pitchFamily="18" charset="0"/>
                        </a:rPr>
                        <a:t>5.51</a:t>
                      </a:r>
                      <a:endParaRPr lang="en-US" sz="1100">
                        <a:effectLst/>
                        <a:latin typeface="Calibri" panose="020F0502020204030204" pitchFamily="34" charset="0"/>
                        <a:ea typeface="Calibri" panose="020F0502020204030204" pitchFamily="34" charset="0"/>
                        <a:cs typeface="Mangal"/>
                      </a:endParaRPr>
                    </a:p>
                  </a:txBody>
                  <a:tcPr marL="73025" marR="7302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5"/>
                  </a:ext>
                </a:extLst>
              </a:tr>
              <a:tr h="0">
                <a:tc>
                  <a:txBody>
                    <a:bodyPr/>
                    <a:lstStyle/>
                    <a:p>
                      <a:pPr marL="0" marR="0">
                        <a:lnSpc>
                          <a:spcPct val="115000"/>
                        </a:lnSpc>
                        <a:spcBef>
                          <a:spcPts val="0"/>
                        </a:spcBef>
                        <a:spcAft>
                          <a:spcPts val="0"/>
                        </a:spcAft>
                      </a:pPr>
                      <a:r>
                        <a:rPr lang="en-US" sz="1200">
                          <a:solidFill>
                            <a:srgbClr val="000000"/>
                          </a:solidFill>
                          <a:effectLst/>
                          <a:latin typeface="Bookman Old Style" panose="02050604050505020204" pitchFamily="18" charset="0"/>
                          <a:ea typeface="Times New Roman" panose="02020603050405020304" pitchFamily="18" charset="0"/>
                          <a:cs typeface="Times New Roman" panose="02020603050405020304" pitchFamily="18" charset="0"/>
                        </a:rPr>
                        <a:t>Hybrid/ Round the Clock (RTC)/ Peaking Power/ Thermal + RE Bundling</a:t>
                      </a:r>
                      <a:endParaRPr lang="en-US" sz="1100">
                        <a:effectLst/>
                        <a:latin typeface="Calibri" panose="020F0502020204030204" pitchFamily="34" charset="0"/>
                        <a:ea typeface="Calibri" panose="020F0502020204030204" pitchFamily="34" charset="0"/>
                        <a:cs typeface="Mangal"/>
                      </a:endParaRPr>
                    </a:p>
                  </a:txBody>
                  <a:tcPr marL="73025" marR="7302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200">
                          <a:solidFill>
                            <a:srgbClr val="000000"/>
                          </a:solidFill>
                          <a:effectLst/>
                          <a:latin typeface="Bookman Old Style" panose="02050604050505020204" pitchFamily="18" charset="0"/>
                          <a:ea typeface="Times New Roman" panose="02020603050405020304" pitchFamily="18" charset="0"/>
                          <a:cs typeface="Times New Roman" panose="02020603050405020304" pitchFamily="18" charset="0"/>
                        </a:rPr>
                        <a:t>---</a:t>
                      </a:r>
                      <a:endParaRPr lang="en-US" sz="1100">
                        <a:effectLst/>
                        <a:latin typeface="Calibri" panose="020F0502020204030204" pitchFamily="34" charset="0"/>
                        <a:ea typeface="Calibri" panose="020F0502020204030204" pitchFamily="34" charset="0"/>
                        <a:cs typeface="Mangal"/>
                      </a:endParaRPr>
                    </a:p>
                  </a:txBody>
                  <a:tcPr marL="73025" marR="7302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200">
                          <a:solidFill>
                            <a:srgbClr val="000000"/>
                          </a:solidFill>
                          <a:effectLst/>
                          <a:latin typeface="Bookman Old Style" panose="02050604050505020204" pitchFamily="18" charset="0"/>
                          <a:ea typeface="Times New Roman" panose="02020603050405020304" pitchFamily="18" charset="0"/>
                          <a:cs typeface="Times New Roman" panose="02020603050405020304" pitchFamily="18" charset="0"/>
                        </a:rPr>
                        <a:t>---</a:t>
                      </a:r>
                      <a:endParaRPr lang="en-US" sz="1100">
                        <a:effectLst/>
                        <a:latin typeface="Calibri" panose="020F0502020204030204" pitchFamily="34" charset="0"/>
                        <a:ea typeface="Calibri" panose="020F0502020204030204" pitchFamily="34" charset="0"/>
                        <a:cs typeface="Mangal"/>
                      </a:endParaRPr>
                    </a:p>
                  </a:txBody>
                  <a:tcPr marL="73025" marR="7302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200">
                          <a:solidFill>
                            <a:srgbClr val="000000"/>
                          </a:solidFill>
                          <a:effectLst/>
                          <a:latin typeface="Bookman Old Style" panose="02050604050505020204" pitchFamily="18" charset="0"/>
                          <a:ea typeface="Times New Roman" panose="02020603050405020304" pitchFamily="18" charset="0"/>
                          <a:cs typeface="Times New Roman" panose="02020603050405020304" pitchFamily="18" charset="0"/>
                        </a:rPr>
                        <a:t>17.78</a:t>
                      </a:r>
                      <a:endParaRPr lang="en-US" sz="1100">
                        <a:effectLst/>
                        <a:latin typeface="Calibri" panose="020F0502020204030204" pitchFamily="34" charset="0"/>
                        <a:ea typeface="Calibri" panose="020F0502020204030204" pitchFamily="34" charset="0"/>
                        <a:cs typeface="Mangal"/>
                      </a:endParaRPr>
                    </a:p>
                  </a:txBody>
                  <a:tcPr marL="73025" marR="7302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200">
                          <a:solidFill>
                            <a:srgbClr val="000000"/>
                          </a:solidFill>
                          <a:effectLst/>
                          <a:latin typeface="Bookman Old Style" panose="02050604050505020204" pitchFamily="18" charset="0"/>
                          <a:ea typeface="Times New Roman" panose="02020603050405020304" pitchFamily="18" charset="0"/>
                          <a:cs typeface="Times New Roman" panose="02020603050405020304" pitchFamily="18" charset="0"/>
                        </a:rPr>
                        <a:t>17.78</a:t>
                      </a:r>
                      <a:endParaRPr lang="en-US" sz="1100">
                        <a:effectLst/>
                        <a:latin typeface="Calibri" panose="020F0502020204030204" pitchFamily="34" charset="0"/>
                        <a:ea typeface="Calibri" panose="020F0502020204030204" pitchFamily="34" charset="0"/>
                        <a:cs typeface="Mangal"/>
                      </a:endParaRPr>
                    </a:p>
                  </a:txBody>
                  <a:tcPr marL="73025" marR="7302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6"/>
                  </a:ext>
                </a:extLst>
              </a:tr>
              <a:tr h="0">
                <a:tc>
                  <a:txBody>
                    <a:bodyPr/>
                    <a:lstStyle/>
                    <a:p>
                      <a:pPr marL="0" marR="0">
                        <a:lnSpc>
                          <a:spcPct val="115000"/>
                        </a:lnSpc>
                        <a:spcBef>
                          <a:spcPts val="0"/>
                        </a:spcBef>
                        <a:spcAft>
                          <a:spcPts val="0"/>
                        </a:spcAft>
                      </a:pPr>
                      <a:r>
                        <a:rPr lang="en-US" sz="1200" b="1">
                          <a:solidFill>
                            <a:srgbClr val="000000"/>
                          </a:solidFill>
                          <a:effectLst/>
                          <a:latin typeface="Bookman Old Style" panose="02050604050505020204" pitchFamily="18" charset="0"/>
                          <a:ea typeface="Times New Roman" panose="02020603050405020304" pitchFamily="18" charset="0"/>
                          <a:cs typeface="Times New Roman" panose="02020603050405020304" pitchFamily="18" charset="0"/>
                        </a:rPr>
                        <a:t>Sub Total</a:t>
                      </a:r>
                      <a:endParaRPr lang="en-US" sz="1100">
                        <a:effectLst/>
                        <a:latin typeface="Calibri" panose="020F0502020204030204" pitchFamily="34" charset="0"/>
                        <a:ea typeface="Calibri" panose="020F0502020204030204" pitchFamily="34" charset="0"/>
                        <a:cs typeface="Mangal"/>
                      </a:endParaRPr>
                    </a:p>
                  </a:txBody>
                  <a:tcPr marL="73025" marR="7302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200" b="1">
                          <a:solidFill>
                            <a:srgbClr val="000000"/>
                          </a:solidFill>
                          <a:effectLst/>
                          <a:latin typeface="Bookman Old Style" panose="02050604050505020204" pitchFamily="18" charset="0"/>
                          <a:ea typeface="Times New Roman" panose="02020603050405020304" pitchFamily="18" charset="0"/>
                          <a:cs typeface="Times New Roman" panose="02020603050405020304" pitchFamily="18" charset="0"/>
                        </a:rPr>
                        <a:t>131.51</a:t>
                      </a:r>
                      <a:endParaRPr lang="en-US" sz="1100">
                        <a:effectLst/>
                        <a:latin typeface="Calibri" panose="020F0502020204030204" pitchFamily="34" charset="0"/>
                        <a:ea typeface="Calibri" panose="020F0502020204030204" pitchFamily="34" charset="0"/>
                        <a:cs typeface="Mangal"/>
                      </a:endParaRPr>
                    </a:p>
                  </a:txBody>
                  <a:tcPr marL="73025" marR="7302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200" b="1">
                          <a:solidFill>
                            <a:srgbClr val="000000"/>
                          </a:solidFill>
                          <a:effectLst/>
                          <a:latin typeface="Bookman Old Style" panose="02050604050505020204" pitchFamily="18" charset="0"/>
                          <a:ea typeface="Times New Roman" panose="02020603050405020304" pitchFamily="18" charset="0"/>
                          <a:cs typeface="Times New Roman" panose="02020603050405020304" pitchFamily="18" charset="0"/>
                        </a:rPr>
                        <a:t>76.72</a:t>
                      </a:r>
                      <a:endParaRPr lang="en-US" sz="1100">
                        <a:effectLst/>
                        <a:latin typeface="Calibri" panose="020F0502020204030204" pitchFamily="34" charset="0"/>
                        <a:ea typeface="Calibri" panose="020F0502020204030204" pitchFamily="34" charset="0"/>
                        <a:cs typeface="Mangal"/>
                      </a:endParaRPr>
                    </a:p>
                  </a:txBody>
                  <a:tcPr marL="73025" marR="7302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200" b="1">
                          <a:solidFill>
                            <a:srgbClr val="000000"/>
                          </a:solidFill>
                          <a:effectLst/>
                          <a:latin typeface="Bookman Old Style" panose="02050604050505020204" pitchFamily="18" charset="0"/>
                          <a:ea typeface="Times New Roman" panose="02020603050405020304" pitchFamily="18" charset="0"/>
                          <a:cs typeface="Times New Roman" panose="02020603050405020304" pitchFamily="18" charset="0"/>
                        </a:rPr>
                        <a:t>42.02</a:t>
                      </a:r>
                      <a:endParaRPr lang="en-US" sz="1100">
                        <a:effectLst/>
                        <a:latin typeface="Calibri" panose="020F0502020204030204" pitchFamily="34" charset="0"/>
                        <a:ea typeface="Calibri" panose="020F0502020204030204" pitchFamily="34" charset="0"/>
                        <a:cs typeface="Mangal"/>
                      </a:endParaRPr>
                    </a:p>
                  </a:txBody>
                  <a:tcPr marL="73025" marR="7302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200" b="1">
                          <a:solidFill>
                            <a:srgbClr val="000000"/>
                          </a:solidFill>
                          <a:effectLst/>
                          <a:latin typeface="Bookman Old Style" panose="02050604050505020204" pitchFamily="18" charset="0"/>
                          <a:ea typeface="Times New Roman" panose="02020603050405020304" pitchFamily="18" charset="0"/>
                          <a:cs typeface="Times New Roman" panose="02020603050405020304" pitchFamily="18" charset="0"/>
                        </a:rPr>
                        <a:t>250.25</a:t>
                      </a:r>
                      <a:endParaRPr lang="en-US" sz="1100">
                        <a:effectLst/>
                        <a:latin typeface="Calibri" panose="020F0502020204030204" pitchFamily="34" charset="0"/>
                        <a:ea typeface="Calibri" panose="020F0502020204030204" pitchFamily="34" charset="0"/>
                        <a:cs typeface="Mangal"/>
                      </a:endParaRPr>
                    </a:p>
                  </a:txBody>
                  <a:tcPr marL="73025" marR="7302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7"/>
                  </a:ext>
                </a:extLst>
              </a:tr>
              <a:tr h="0">
                <a:tc>
                  <a:txBody>
                    <a:bodyPr/>
                    <a:lstStyle/>
                    <a:p>
                      <a:pPr marL="0" marR="0">
                        <a:lnSpc>
                          <a:spcPct val="115000"/>
                        </a:lnSpc>
                        <a:spcBef>
                          <a:spcPts val="0"/>
                        </a:spcBef>
                        <a:spcAft>
                          <a:spcPts val="0"/>
                        </a:spcAft>
                      </a:pPr>
                      <a:r>
                        <a:rPr lang="en-US" sz="1200">
                          <a:solidFill>
                            <a:srgbClr val="000000"/>
                          </a:solidFill>
                          <a:effectLst/>
                          <a:latin typeface="Bookman Old Style" panose="02050604050505020204" pitchFamily="18" charset="0"/>
                          <a:ea typeface="Times New Roman" panose="02020603050405020304" pitchFamily="18" charset="0"/>
                          <a:cs typeface="Times New Roman" panose="02020603050405020304" pitchFamily="18" charset="0"/>
                        </a:rPr>
                        <a:t>Large Hydro</a:t>
                      </a:r>
                      <a:endParaRPr lang="en-US" sz="1100">
                        <a:effectLst/>
                        <a:latin typeface="Calibri" panose="020F0502020204030204" pitchFamily="34" charset="0"/>
                        <a:ea typeface="Calibri" panose="020F0502020204030204" pitchFamily="34" charset="0"/>
                        <a:cs typeface="Mangal"/>
                      </a:endParaRPr>
                    </a:p>
                  </a:txBody>
                  <a:tcPr marL="73025" marR="7302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200">
                          <a:solidFill>
                            <a:srgbClr val="000000"/>
                          </a:solidFill>
                          <a:effectLst/>
                          <a:latin typeface="Bookman Old Style" panose="02050604050505020204" pitchFamily="18" charset="0"/>
                          <a:ea typeface="Times New Roman" panose="02020603050405020304" pitchFamily="18" charset="0"/>
                          <a:cs typeface="Times New Roman" panose="02020603050405020304" pitchFamily="18" charset="0"/>
                        </a:rPr>
                        <a:t>46.85</a:t>
                      </a:r>
                      <a:endParaRPr lang="en-US" sz="1100">
                        <a:effectLst/>
                        <a:latin typeface="Calibri" panose="020F0502020204030204" pitchFamily="34" charset="0"/>
                        <a:ea typeface="Calibri" panose="020F0502020204030204" pitchFamily="34" charset="0"/>
                        <a:cs typeface="Mangal"/>
                      </a:endParaRPr>
                    </a:p>
                  </a:txBody>
                  <a:tcPr marL="73025" marR="7302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200">
                          <a:solidFill>
                            <a:srgbClr val="000000"/>
                          </a:solidFill>
                          <a:effectLst/>
                          <a:latin typeface="Bookman Old Style" panose="02050604050505020204" pitchFamily="18" charset="0"/>
                          <a:ea typeface="Times New Roman" panose="02020603050405020304" pitchFamily="18" charset="0"/>
                          <a:cs typeface="Times New Roman" panose="02020603050405020304" pitchFamily="18" charset="0"/>
                        </a:rPr>
                        <a:t>$18.03</a:t>
                      </a:r>
                      <a:endParaRPr lang="en-US" sz="1100">
                        <a:effectLst/>
                        <a:latin typeface="Calibri" panose="020F0502020204030204" pitchFamily="34" charset="0"/>
                        <a:ea typeface="Calibri" panose="020F0502020204030204" pitchFamily="34" charset="0"/>
                        <a:cs typeface="Mangal"/>
                      </a:endParaRPr>
                    </a:p>
                  </a:txBody>
                  <a:tcPr marL="73025" marR="7302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200">
                          <a:solidFill>
                            <a:srgbClr val="000000"/>
                          </a:solidFill>
                          <a:effectLst/>
                          <a:latin typeface="Bookman Old Style" panose="02050604050505020204" pitchFamily="18" charset="0"/>
                          <a:ea typeface="Times New Roman" panose="02020603050405020304" pitchFamily="18" charset="0"/>
                          <a:cs typeface="Times New Roman" panose="02020603050405020304" pitchFamily="18" charset="0"/>
                        </a:rPr>
                        <a:t>--</a:t>
                      </a:r>
                      <a:endParaRPr lang="en-US" sz="1100">
                        <a:effectLst/>
                        <a:latin typeface="Calibri" panose="020F0502020204030204" pitchFamily="34" charset="0"/>
                        <a:ea typeface="Calibri" panose="020F0502020204030204" pitchFamily="34" charset="0"/>
                        <a:cs typeface="Mangal"/>
                      </a:endParaRPr>
                    </a:p>
                  </a:txBody>
                  <a:tcPr marL="73025" marR="7302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200">
                          <a:solidFill>
                            <a:srgbClr val="000000"/>
                          </a:solidFill>
                          <a:effectLst/>
                          <a:latin typeface="Bookman Old Style" panose="02050604050505020204" pitchFamily="18" charset="0"/>
                          <a:ea typeface="Times New Roman" panose="02020603050405020304" pitchFamily="18" charset="0"/>
                          <a:cs typeface="Times New Roman" panose="02020603050405020304" pitchFamily="18" charset="0"/>
                        </a:rPr>
                        <a:t>64.88</a:t>
                      </a:r>
                      <a:endParaRPr lang="en-US" sz="1100">
                        <a:effectLst/>
                        <a:latin typeface="Calibri" panose="020F0502020204030204" pitchFamily="34" charset="0"/>
                        <a:ea typeface="Calibri" panose="020F0502020204030204" pitchFamily="34" charset="0"/>
                        <a:cs typeface="Mangal"/>
                      </a:endParaRPr>
                    </a:p>
                  </a:txBody>
                  <a:tcPr marL="73025" marR="7302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8"/>
                  </a:ext>
                </a:extLst>
              </a:tr>
              <a:tr h="0">
                <a:tc>
                  <a:txBody>
                    <a:bodyPr/>
                    <a:lstStyle/>
                    <a:p>
                      <a:pPr marL="0" marR="0">
                        <a:lnSpc>
                          <a:spcPct val="115000"/>
                        </a:lnSpc>
                        <a:spcBef>
                          <a:spcPts val="0"/>
                        </a:spcBef>
                        <a:spcAft>
                          <a:spcPts val="0"/>
                        </a:spcAft>
                      </a:pPr>
                      <a:r>
                        <a:rPr lang="en-US" sz="1200" b="1">
                          <a:solidFill>
                            <a:srgbClr val="000000"/>
                          </a:solidFill>
                          <a:effectLst/>
                          <a:latin typeface="Bookman Old Style" panose="02050604050505020204" pitchFamily="18" charset="0"/>
                          <a:ea typeface="Times New Roman" panose="02020603050405020304" pitchFamily="18" charset="0"/>
                          <a:cs typeface="Times New Roman" panose="02020603050405020304" pitchFamily="18" charset="0"/>
                        </a:rPr>
                        <a:t>Total</a:t>
                      </a:r>
                      <a:endParaRPr lang="en-US" sz="1100">
                        <a:effectLst/>
                        <a:latin typeface="Calibri" panose="020F0502020204030204" pitchFamily="34" charset="0"/>
                        <a:ea typeface="Calibri" panose="020F0502020204030204" pitchFamily="34" charset="0"/>
                        <a:cs typeface="Mangal"/>
                      </a:endParaRPr>
                    </a:p>
                  </a:txBody>
                  <a:tcPr marL="73025" marR="7302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200" b="1">
                          <a:solidFill>
                            <a:srgbClr val="000000"/>
                          </a:solidFill>
                          <a:effectLst/>
                          <a:latin typeface="Bookman Old Style" panose="02050604050505020204" pitchFamily="18" charset="0"/>
                          <a:ea typeface="Times New Roman" panose="02020603050405020304" pitchFamily="18" charset="0"/>
                          <a:cs typeface="Times New Roman" panose="02020603050405020304" pitchFamily="18" charset="0"/>
                        </a:rPr>
                        <a:t>178.36</a:t>
                      </a:r>
                      <a:endParaRPr lang="en-US" sz="1100">
                        <a:effectLst/>
                        <a:latin typeface="Calibri" panose="020F0502020204030204" pitchFamily="34" charset="0"/>
                        <a:ea typeface="Calibri" panose="020F0502020204030204" pitchFamily="34" charset="0"/>
                        <a:cs typeface="Mangal"/>
                      </a:endParaRPr>
                    </a:p>
                  </a:txBody>
                  <a:tcPr marL="73025" marR="7302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200" b="1">
                          <a:solidFill>
                            <a:srgbClr val="000000"/>
                          </a:solidFill>
                          <a:effectLst/>
                          <a:latin typeface="Bookman Old Style" panose="02050604050505020204" pitchFamily="18" charset="0"/>
                          <a:ea typeface="Times New Roman" panose="02020603050405020304" pitchFamily="18" charset="0"/>
                          <a:cs typeface="Times New Roman" panose="02020603050405020304" pitchFamily="18" charset="0"/>
                        </a:rPr>
                        <a:t>94.75</a:t>
                      </a:r>
                      <a:endParaRPr lang="en-US" sz="1100">
                        <a:effectLst/>
                        <a:latin typeface="Calibri" panose="020F0502020204030204" pitchFamily="34" charset="0"/>
                        <a:ea typeface="Calibri" panose="020F0502020204030204" pitchFamily="34" charset="0"/>
                        <a:cs typeface="Mangal"/>
                      </a:endParaRPr>
                    </a:p>
                  </a:txBody>
                  <a:tcPr marL="73025" marR="7302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200" b="1">
                          <a:solidFill>
                            <a:srgbClr val="000000"/>
                          </a:solidFill>
                          <a:effectLst/>
                          <a:latin typeface="Bookman Old Style" panose="02050604050505020204" pitchFamily="18" charset="0"/>
                          <a:ea typeface="Times New Roman" panose="02020603050405020304" pitchFamily="18" charset="0"/>
                          <a:cs typeface="Times New Roman" panose="02020603050405020304" pitchFamily="18" charset="0"/>
                        </a:rPr>
                        <a:t>42.02</a:t>
                      </a:r>
                      <a:endParaRPr lang="en-US" sz="1100">
                        <a:effectLst/>
                        <a:latin typeface="Calibri" panose="020F0502020204030204" pitchFamily="34" charset="0"/>
                        <a:ea typeface="Calibri" panose="020F0502020204030204" pitchFamily="34" charset="0"/>
                        <a:cs typeface="Mangal"/>
                      </a:endParaRPr>
                    </a:p>
                  </a:txBody>
                  <a:tcPr marL="73025" marR="7302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200" b="1">
                          <a:solidFill>
                            <a:srgbClr val="000000"/>
                          </a:solidFill>
                          <a:effectLst/>
                          <a:latin typeface="Bookman Old Style" panose="02050604050505020204" pitchFamily="18" charset="0"/>
                          <a:ea typeface="Times New Roman" panose="02020603050405020304" pitchFamily="18" charset="0"/>
                          <a:cs typeface="Times New Roman" panose="02020603050405020304" pitchFamily="18" charset="0"/>
                        </a:rPr>
                        <a:t>315.13</a:t>
                      </a:r>
                      <a:endParaRPr lang="en-US" sz="1100">
                        <a:effectLst/>
                        <a:latin typeface="Calibri" panose="020F0502020204030204" pitchFamily="34" charset="0"/>
                        <a:ea typeface="Calibri" panose="020F0502020204030204" pitchFamily="34" charset="0"/>
                        <a:cs typeface="Mangal"/>
                      </a:endParaRPr>
                    </a:p>
                  </a:txBody>
                  <a:tcPr marL="73025" marR="7302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9"/>
                  </a:ext>
                </a:extLst>
              </a:tr>
              <a:tr h="0">
                <a:tc>
                  <a:txBody>
                    <a:bodyPr/>
                    <a:lstStyle/>
                    <a:p>
                      <a:pPr marL="0" marR="0">
                        <a:lnSpc>
                          <a:spcPct val="115000"/>
                        </a:lnSpc>
                        <a:spcBef>
                          <a:spcPts val="0"/>
                        </a:spcBef>
                        <a:spcAft>
                          <a:spcPts val="0"/>
                        </a:spcAft>
                      </a:pPr>
                      <a:r>
                        <a:rPr lang="en-US" sz="1200">
                          <a:solidFill>
                            <a:srgbClr val="000000"/>
                          </a:solidFill>
                          <a:effectLst/>
                          <a:latin typeface="Bookman Old Style" panose="02050604050505020204" pitchFamily="18" charset="0"/>
                          <a:ea typeface="Times New Roman" panose="02020603050405020304" pitchFamily="18" charset="0"/>
                          <a:cs typeface="Times New Roman" panose="02020603050405020304" pitchFamily="18" charset="0"/>
                        </a:rPr>
                        <a:t>Nuclear</a:t>
                      </a:r>
                      <a:endParaRPr lang="en-US" sz="1100">
                        <a:effectLst/>
                        <a:latin typeface="Calibri" panose="020F0502020204030204" pitchFamily="34" charset="0"/>
                        <a:ea typeface="Calibri" panose="020F0502020204030204" pitchFamily="34" charset="0"/>
                        <a:cs typeface="Mangal"/>
                      </a:endParaRPr>
                    </a:p>
                  </a:txBody>
                  <a:tcPr marL="73025" marR="7302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200">
                          <a:solidFill>
                            <a:srgbClr val="000000"/>
                          </a:solidFill>
                          <a:effectLst/>
                          <a:latin typeface="Bookman Old Style" panose="02050604050505020204" pitchFamily="18" charset="0"/>
                          <a:ea typeface="Times New Roman" panose="02020603050405020304" pitchFamily="18" charset="0"/>
                          <a:cs typeface="Times New Roman" panose="02020603050405020304" pitchFamily="18" charset="0"/>
                        </a:rPr>
                        <a:t>7.48</a:t>
                      </a:r>
                      <a:endParaRPr lang="en-US" sz="1100">
                        <a:effectLst/>
                        <a:latin typeface="Calibri" panose="020F0502020204030204" pitchFamily="34" charset="0"/>
                        <a:ea typeface="Calibri" panose="020F0502020204030204" pitchFamily="34" charset="0"/>
                        <a:cs typeface="Mangal"/>
                      </a:endParaRPr>
                    </a:p>
                  </a:txBody>
                  <a:tcPr marL="73025" marR="7302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200">
                          <a:solidFill>
                            <a:srgbClr val="000000"/>
                          </a:solidFill>
                          <a:effectLst/>
                          <a:latin typeface="Bookman Old Style" panose="02050604050505020204" pitchFamily="18" charset="0"/>
                          <a:ea typeface="Times New Roman" panose="02020603050405020304" pitchFamily="18" charset="0"/>
                          <a:cs typeface="Times New Roman" panose="02020603050405020304" pitchFamily="18" charset="0"/>
                        </a:rPr>
                        <a:t>--</a:t>
                      </a:r>
                      <a:endParaRPr lang="en-US" sz="1100">
                        <a:effectLst/>
                        <a:latin typeface="Calibri" panose="020F0502020204030204" pitchFamily="34" charset="0"/>
                        <a:ea typeface="Calibri" panose="020F0502020204030204" pitchFamily="34" charset="0"/>
                        <a:cs typeface="Mangal"/>
                      </a:endParaRPr>
                    </a:p>
                  </a:txBody>
                  <a:tcPr marL="73025" marR="7302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200">
                          <a:solidFill>
                            <a:srgbClr val="000000"/>
                          </a:solidFill>
                          <a:effectLst/>
                          <a:latin typeface="Bookman Old Style" panose="02050604050505020204" pitchFamily="18" charset="0"/>
                          <a:ea typeface="Times New Roman" panose="02020603050405020304" pitchFamily="18" charset="0"/>
                          <a:cs typeface="Times New Roman" panose="02020603050405020304" pitchFamily="18" charset="0"/>
                        </a:rPr>
                        <a:t>--</a:t>
                      </a:r>
                      <a:endParaRPr lang="en-US" sz="1100">
                        <a:effectLst/>
                        <a:latin typeface="Calibri" panose="020F0502020204030204" pitchFamily="34" charset="0"/>
                        <a:ea typeface="Calibri" panose="020F0502020204030204" pitchFamily="34" charset="0"/>
                        <a:cs typeface="Mangal"/>
                      </a:endParaRPr>
                    </a:p>
                  </a:txBody>
                  <a:tcPr marL="73025" marR="7302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200">
                          <a:solidFill>
                            <a:srgbClr val="000000"/>
                          </a:solidFill>
                          <a:effectLst/>
                          <a:latin typeface="Bookman Old Style" panose="02050604050505020204" pitchFamily="18" charset="0"/>
                          <a:ea typeface="Times New Roman" panose="02020603050405020304" pitchFamily="18" charset="0"/>
                          <a:cs typeface="Times New Roman" panose="02020603050405020304" pitchFamily="18" charset="0"/>
                        </a:rPr>
                        <a:t>7.48</a:t>
                      </a:r>
                      <a:endParaRPr lang="en-US" sz="1100">
                        <a:effectLst/>
                        <a:latin typeface="Calibri" panose="020F0502020204030204" pitchFamily="34" charset="0"/>
                        <a:ea typeface="Calibri" panose="020F0502020204030204" pitchFamily="34" charset="0"/>
                        <a:cs typeface="Mangal"/>
                      </a:endParaRPr>
                    </a:p>
                  </a:txBody>
                  <a:tcPr marL="73025" marR="7302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0"/>
                  </a:ext>
                </a:extLst>
              </a:tr>
              <a:tr h="0">
                <a:tc>
                  <a:txBody>
                    <a:bodyPr/>
                    <a:lstStyle/>
                    <a:p>
                      <a:pPr marL="0" marR="0">
                        <a:lnSpc>
                          <a:spcPct val="115000"/>
                        </a:lnSpc>
                        <a:spcBef>
                          <a:spcPts val="0"/>
                        </a:spcBef>
                        <a:spcAft>
                          <a:spcPts val="0"/>
                        </a:spcAft>
                      </a:pPr>
                      <a:r>
                        <a:rPr lang="en-US" sz="1200" b="1">
                          <a:solidFill>
                            <a:srgbClr val="000000"/>
                          </a:solidFill>
                          <a:effectLst/>
                          <a:latin typeface="Bookman Old Style" panose="02050604050505020204" pitchFamily="18" charset="0"/>
                          <a:ea typeface="Times New Roman" panose="02020603050405020304" pitchFamily="18" charset="0"/>
                          <a:cs typeface="Times New Roman" panose="02020603050405020304" pitchFamily="18" charset="0"/>
                        </a:rPr>
                        <a:t>Total Non-Fossil Fuel</a:t>
                      </a:r>
                      <a:endParaRPr lang="en-US" sz="1100">
                        <a:effectLst/>
                        <a:latin typeface="Calibri" panose="020F0502020204030204" pitchFamily="34" charset="0"/>
                        <a:ea typeface="Calibri" panose="020F0502020204030204" pitchFamily="34" charset="0"/>
                        <a:cs typeface="Mangal"/>
                      </a:endParaRPr>
                    </a:p>
                  </a:txBody>
                  <a:tcPr marL="73025" marR="7302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200" b="1">
                          <a:solidFill>
                            <a:srgbClr val="000000"/>
                          </a:solidFill>
                          <a:effectLst/>
                          <a:latin typeface="Bookman Old Style" panose="02050604050505020204" pitchFamily="18" charset="0"/>
                          <a:ea typeface="Times New Roman" panose="02020603050405020304" pitchFamily="18" charset="0"/>
                          <a:cs typeface="Times New Roman" panose="02020603050405020304" pitchFamily="18" charset="0"/>
                        </a:rPr>
                        <a:t>185.84</a:t>
                      </a:r>
                      <a:endParaRPr lang="en-US" sz="1100">
                        <a:effectLst/>
                        <a:latin typeface="Calibri" panose="020F0502020204030204" pitchFamily="34" charset="0"/>
                        <a:ea typeface="Calibri" panose="020F0502020204030204" pitchFamily="34" charset="0"/>
                        <a:cs typeface="Mangal"/>
                      </a:endParaRPr>
                    </a:p>
                  </a:txBody>
                  <a:tcPr marL="73025" marR="7302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200" b="1">
                          <a:solidFill>
                            <a:srgbClr val="000000"/>
                          </a:solidFill>
                          <a:effectLst/>
                          <a:latin typeface="Bookman Old Style" panose="02050604050505020204" pitchFamily="18" charset="0"/>
                          <a:ea typeface="Times New Roman" panose="02020603050405020304" pitchFamily="18" charset="0"/>
                          <a:cs typeface="Times New Roman" panose="02020603050405020304" pitchFamily="18" charset="0"/>
                        </a:rPr>
                        <a:t>94.75</a:t>
                      </a:r>
                      <a:endParaRPr lang="en-US" sz="1100">
                        <a:effectLst/>
                        <a:latin typeface="Calibri" panose="020F0502020204030204" pitchFamily="34" charset="0"/>
                        <a:ea typeface="Calibri" panose="020F0502020204030204" pitchFamily="34" charset="0"/>
                        <a:cs typeface="Mangal"/>
                      </a:endParaRPr>
                    </a:p>
                  </a:txBody>
                  <a:tcPr marL="73025" marR="7302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200" b="1">
                          <a:solidFill>
                            <a:srgbClr val="000000"/>
                          </a:solidFill>
                          <a:effectLst/>
                          <a:latin typeface="Bookman Old Style" panose="02050604050505020204" pitchFamily="18" charset="0"/>
                          <a:ea typeface="Times New Roman" panose="02020603050405020304" pitchFamily="18" charset="0"/>
                          <a:cs typeface="Times New Roman" panose="02020603050405020304" pitchFamily="18" charset="0"/>
                        </a:rPr>
                        <a:t>42.02</a:t>
                      </a:r>
                      <a:endParaRPr lang="en-US" sz="1100">
                        <a:effectLst/>
                        <a:latin typeface="Calibri" panose="020F0502020204030204" pitchFamily="34" charset="0"/>
                        <a:ea typeface="Calibri" panose="020F0502020204030204" pitchFamily="34" charset="0"/>
                        <a:cs typeface="Mangal"/>
                      </a:endParaRPr>
                    </a:p>
                  </a:txBody>
                  <a:tcPr marL="73025" marR="7302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200" b="1">
                          <a:solidFill>
                            <a:srgbClr val="000000"/>
                          </a:solidFill>
                          <a:effectLst/>
                          <a:latin typeface="Bookman Old Style" panose="02050604050505020204" pitchFamily="18" charset="0"/>
                          <a:ea typeface="Times New Roman" panose="02020603050405020304" pitchFamily="18" charset="0"/>
                          <a:cs typeface="Times New Roman" panose="02020603050405020304" pitchFamily="18" charset="0"/>
                        </a:rPr>
                        <a:t>322.61</a:t>
                      </a:r>
                      <a:endParaRPr lang="en-US" sz="1100">
                        <a:effectLst/>
                        <a:latin typeface="Calibri" panose="020F0502020204030204" pitchFamily="34" charset="0"/>
                        <a:ea typeface="Calibri" panose="020F0502020204030204" pitchFamily="34" charset="0"/>
                        <a:cs typeface="Mangal"/>
                      </a:endParaRPr>
                    </a:p>
                  </a:txBody>
                  <a:tcPr marL="73025" marR="7302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1"/>
                  </a:ext>
                </a:extLst>
              </a:tr>
            </a:tbl>
          </a:graphicData>
        </a:graphic>
      </p:graphicFrame>
      <p:sp>
        <p:nvSpPr>
          <p:cNvPr id="11" name="Rectangle 3"/>
          <p:cNvSpPr>
            <a:spLocks noChangeArrowheads="1"/>
          </p:cNvSpPr>
          <p:nvPr/>
        </p:nvSpPr>
        <p:spPr bwMode="auto">
          <a:xfrm>
            <a:off x="1021928" y="1921837"/>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Tree>
    <p:extLst>
      <p:ext uri="{BB962C8B-B14F-4D97-AF65-F5344CB8AC3E}">
        <p14:creationId xmlns:p14="http://schemas.microsoft.com/office/powerpoint/2010/main" val="175978732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5" descr="C:\Users\user\Desktop\BGG.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325" y="-266341"/>
            <a:ext cx="12299325" cy="8203078"/>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D1226366-37C1-0DC2-3DC4-4D7149216065}"/>
              </a:ext>
            </a:extLst>
          </p:cNvPr>
          <p:cNvSpPr txBox="1">
            <a:spLocks/>
          </p:cNvSpPr>
          <p:nvPr/>
        </p:nvSpPr>
        <p:spPr>
          <a:xfrm>
            <a:off x="1026119" y="803223"/>
            <a:ext cx="10515601" cy="548751"/>
          </a:xfrm>
          <a:prstGeom prst="rect">
            <a:avLst/>
          </a:prstGeom>
          <a:solidFill>
            <a:schemeClr val="accent6">
              <a:lumMod val="40000"/>
              <a:lumOff val="60000"/>
            </a:schemeClr>
          </a:solidFill>
          <a:effectLst>
            <a:outerShdw blurRad="50800" dist="38100" dir="2700000" algn="tl" rotWithShape="0">
              <a:prstClr val="black">
                <a:alpha val="40000"/>
              </a:prstClr>
            </a:outerShdw>
          </a:effectLst>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800" b="1"/>
              <a:t>Long-term Sustainability</a:t>
            </a:r>
            <a:endParaRPr lang="en-US" sz="2800"/>
          </a:p>
        </p:txBody>
      </p:sp>
      <p:sp>
        <p:nvSpPr>
          <p:cNvPr id="4" name="Content Placeholder 2">
            <a:extLst>
              <a:ext uri="{FF2B5EF4-FFF2-40B4-BE49-F238E27FC236}">
                <a16:creationId xmlns:a16="http://schemas.microsoft.com/office/drawing/2014/main" id="{371D7E67-C758-EAD0-1534-3C74B2A9B452}"/>
              </a:ext>
            </a:extLst>
          </p:cNvPr>
          <p:cNvSpPr txBox="1">
            <a:spLocks/>
          </p:cNvSpPr>
          <p:nvPr/>
        </p:nvSpPr>
        <p:spPr>
          <a:xfrm>
            <a:off x="1021928" y="1615781"/>
            <a:ext cx="10994556" cy="5582462"/>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endParaRPr lang="en-US" sz="2000"/>
          </a:p>
        </p:txBody>
      </p:sp>
      <p:sp>
        <p:nvSpPr>
          <p:cNvPr id="7" name="Rectangle 2"/>
          <p:cNvSpPr>
            <a:spLocks noChangeArrowheads="1"/>
          </p:cNvSpPr>
          <p:nvPr/>
        </p:nvSpPr>
        <p:spPr bwMode="auto">
          <a:xfrm>
            <a:off x="928352" y="2234829"/>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1" name="Rectangle 3"/>
          <p:cNvSpPr>
            <a:spLocks noChangeArrowheads="1"/>
          </p:cNvSpPr>
          <p:nvPr/>
        </p:nvSpPr>
        <p:spPr bwMode="auto">
          <a:xfrm>
            <a:off x="1021928" y="1921837"/>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6" name="Table 5"/>
          <p:cNvGraphicFramePr>
            <a:graphicFrameLocks noGrp="1"/>
          </p:cNvGraphicFramePr>
          <p:nvPr>
            <p:extLst>
              <p:ext uri="{D42A27DB-BD31-4B8C-83A1-F6EECF244321}">
                <p14:modId xmlns:p14="http://schemas.microsoft.com/office/powerpoint/2010/main" val="1655765274"/>
              </p:ext>
            </p:extLst>
          </p:nvPr>
        </p:nvGraphicFramePr>
        <p:xfrm>
          <a:off x="1026120" y="2968120"/>
          <a:ext cx="10515600" cy="2523744"/>
        </p:xfrm>
        <a:graphic>
          <a:graphicData uri="http://schemas.openxmlformats.org/drawingml/2006/table">
            <a:tbl>
              <a:tblPr firstRow="1" firstCol="1" bandRow="1"/>
              <a:tblGrid>
                <a:gridCol w="3505200">
                  <a:extLst>
                    <a:ext uri="{9D8B030D-6E8A-4147-A177-3AD203B41FA5}">
                      <a16:colId xmlns:a16="http://schemas.microsoft.com/office/drawing/2014/main" val="20000"/>
                    </a:ext>
                  </a:extLst>
                </a:gridCol>
                <a:gridCol w="3505200">
                  <a:extLst>
                    <a:ext uri="{9D8B030D-6E8A-4147-A177-3AD203B41FA5}">
                      <a16:colId xmlns:a16="http://schemas.microsoft.com/office/drawing/2014/main" val="20001"/>
                    </a:ext>
                  </a:extLst>
                </a:gridCol>
                <a:gridCol w="3505200">
                  <a:extLst>
                    <a:ext uri="{9D8B030D-6E8A-4147-A177-3AD203B41FA5}">
                      <a16:colId xmlns:a16="http://schemas.microsoft.com/office/drawing/2014/main" val="20002"/>
                    </a:ext>
                  </a:extLst>
                </a:gridCol>
              </a:tblGrid>
              <a:tr h="0">
                <a:tc>
                  <a:txBody>
                    <a:bodyPr/>
                    <a:lstStyle/>
                    <a:p>
                      <a:pPr marL="0" marR="0" algn="ctr">
                        <a:lnSpc>
                          <a:spcPct val="115000"/>
                        </a:lnSpc>
                        <a:spcBef>
                          <a:spcPts val="0"/>
                        </a:spcBef>
                        <a:spcAft>
                          <a:spcPts val="0"/>
                        </a:spcAft>
                      </a:pPr>
                      <a:r>
                        <a:rPr lang="en-US" sz="1200" b="1">
                          <a:solidFill>
                            <a:srgbClr val="000000"/>
                          </a:solidFill>
                          <a:effectLst/>
                          <a:latin typeface="Bookman Old Style" panose="02050604050505020204" pitchFamily="18" charset="0"/>
                          <a:ea typeface="Times New Roman" panose="02020603050405020304" pitchFamily="18" charset="0"/>
                          <a:cs typeface="Times New Roman" panose="02020603050405020304" pitchFamily="18" charset="0"/>
                        </a:rPr>
                        <a:t>Source</a:t>
                      </a:r>
                      <a:endParaRPr lang="en-US" sz="1100">
                        <a:effectLst/>
                        <a:latin typeface="Calibri" panose="020F0502020204030204" pitchFamily="34" charset="0"/>
                        <a:ea typeface="Calibri" panose="020F0502020204030204" pitchFamily="34" charset="0"/>
                        <a:cs typeface="Mangal"/>
                      </a:endParaRPr>
                    </a:p>
                  </a:txBody>
                  <a:tcPr marL="9525" marR="952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15000"/>
                        </a:lnSpc>
                        <a:spcBef>
                          <a:spcPts val="0"/>
                        </a:spcBef>
                        <a:spcAft>
                          <a:spcPts val="0"/>
                        </a:spcAft>
                      </a:pPr>
                      <a:r>
                        <a:rPr lang="en-US" sz="1200" b="1">
                          <a:solidFill>
                            <a:srgbClr val="000000"/>
                          </a:solidFill>
                          <a:effectLst/>
                          <a:latin typeface="Bookman Old Style" panose="02050604050505020204" pitchFamily="18" charset="0"/>
                          <a:ea typeface="Times New Roman" panose="02020603050405020304" pitchFamily="18" charset="0"/>
                          <a:cs typeface="Times New Roman" panose="02020603050405020304" pitchFamily="18" charset="0"/>
                        </a:rPr>
                        <a:t>Likely Capacity (MW)</a:t>
                      </a:r>
                      <a:endParaRPr lang="en-US" sz="1100">
                        <a:effectLst/>
                        <a:latin typeface="Calibri" panose="020F0502020204030204" pitchFamily="34" charset="0"/>
                        <a:ea typeface="Calibri" panose="020F0502020204030204" pitchFamily="34" charset="0"/>
                        <a:cs typeface="Mangal"/>
                      </a:endParaRPr>
                    </a:p>
                  </a:txBody>
                  <a:tcPr marL="9525" marR="952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15000"/>
                        </a:lnSpc>
                        <a:spcBef>
                          <a:spcPts val="0"/>
                        </a:spcBef>
                        <a:spcAft>
                          <a:spcPts val="0"/>
                        </a:spcAft>
                      </a:pPr>
                      <a:r>
                        <a:rPr lang="en-US" sz="1200" b="1">
                          <a:solidFill>
                            <a:srgbClr val="000000"/>
                          </a:solidFill>
                          <a:effectLst/>
                          <a:latin typeface="Bookman Old Style" panose="02050604050505020204" pitchFamily="18" charset="0"/>
                          <a:ea typeface="Times New Roman" panose="02020603050405020304" pitchFamily="18" charset="0"/>
                          <a:cs typeface="Times New Roman" panose="02020603050405020304" pitchFamily="18" charset="0"/>
                        </a:rPr>
                        <a:t>Percentage Mix (%)</a:t>
                      </a:r>
                      <a:endParaRPr lang="en-US" sz="1100">
                        <a:effectLst/>
                        <a:latin typeface="Calibri" panose="020F0502020204030204" pitchFamily="34" charset="0"/>
                        <a:ea typeface="Calibri" panose="020F0502020204030204" pitchFamily="34" charset="0"/>
                        <a:cs typeface="Mangal"/>
                      </a:endParaRPr>
                    </a:p>
                  </a:txBody>
                  <a:tcPr marL="9525" marR="952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0"/>
                  </a:ext>
                </a:extLst>
              </a:tr>
              <a:tr h="0">
                <a:tc>
                  <a:txBody>
                    <a:bodyPr/>
                    <a:lstStyle/>
                    <a:p>
                      <a:pPr marL="0" marR="0" algn="ctr">
                        <a:lnSpc>
                          <a:spcPct val="115000"/>
                        </a:lnSpc>
                        <a:spcBef>
                          <a:spcPts val="0"/>
                        </a:spcBef>
                        <a:spcAft>
                          <a:spcPts val="0"/>
                        </a:spcAft>
                      </a:pPr>
                      <a:r>
                        <a:rPr lang="en-US" sz="1200">
                          <a:solidFill>
                            <a:srgbClr val="000000"/>
                          </a:solidFill>
                          <a:effectLst/>
                          <a:latin typeface="Bookman Old Style" panose="02050604050505020204" pitchFamily="18" charset="0"/>
                          <a:ea typeface="Times New Roman" panose="02020603050405020304" pitchFamily="18" charset="0"/>
                          <a:cs typeface="Times New Roman" panose="02020603050405020304" pitchFamily="18" charset="0"/>
                        </a:rPr>
                        <a:t>Solar</a:t>
                      </a:r>
                      <a:endParaRPr lang="en-US" sz="1100">
                        <a:effectLst/>
                        <a:latin typeface="Calibri" panose="020F0502020204030204" pitchFamily="34" charset="0"/>
                        <a:ea typeface="Calibri" panose="020F0502020204030204" pitchFamily="34" charset="0"/>
                        <a:cs typeface="Mangal"/>
                      </a:endParaRPr>
                    </a:p>
                  </a:txBody>
                  <a:tcPr marL="9525" marR="952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15000"/>
                        </a:lnSpc>
                        <a:spcBef>
                          <a:spcPts val="0"/>
                        </a:spcBef>
                        <a:spcAft>
                          <a:spcPts val="0"/>
                        </a:spcAft>
                      </a:pPr>
                      <a:r>
                        <a:rPr lang="en-US" sz="1200">
                          <a:solidFill>
                            <a:srgbClr val="000000"/>
                          </a:solidFill>
                          <a:effectLst/>
                          <a:latin typeface="Bookman Old Style" panose="02050604050505020204" pitchFamily="18" charset="0"/>
                          <a:ea typeface="Times New Roman" panose="02020603050405020304" pitchFamily="18" charset="0"/>
                          <a:cs typeface="Times New Roman" panose="02020603050405020304" pitchFamily="18" charset="0"/>
                        </a:rPr>
                        <a:t>2,80,155</a:t>
                      </a:r>
                      <a:endParaRPr lang="en-US" sz="1100">
                        <a:effectLst/>
                        <a:latin typeface="Calibri" panose="020F0502020204030204" pitchFamily="34" charset="0"/>
                        <a:ea typeface="Calibri" panose="020F0502020204030204" pitchFamily="34" charset="0"/>
                        <a:cs typeface="Mangal"/>
                      </a:endParaRPr>
                    </a:p>
                  </a:txBody>
                  <a:tcPr marL="9525" marR="952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15000"/>
                        </a:lnSpc>
                        <a:spcBef>
                          <a:spcPts val="0"/>
                        </a:spcBef>
                        <a:spcAft>
                          <a:spcPts val="0"/>
                        </a:spcAft>
                      </a:pPr>
                      <a:r>
                        <a:rPr lang="en-US" sz="1200">
                          <a:solidFill>
                            <a:srgbClr val="000000"/>
                          </a:solidFill>
                          <a:effectLst/>
                          <a:latin typeface="Bookman Old Style" panose="02050604050505020204" pitchFamily="18" charset="0"/>
                          <a:ea typeface="Times New Roman" panose="02020603050405020304" pitchFamily="18" charset="0"/>
                          <a:cs typeface="Times New Roman" panose="02020603050405020304" pitchFamily="18" charset="0"/>
                        </a:rPr>
                        <a:t>34.28</a:t>
                      </a:r>
                      <a:endParaRPr lang="en-US" sz="1100">
                        <a:effectLst/>
                        <a:latin typeface="Calibri" panose="020F0502020204030204" pitchFamily="34" charset="0"/>
                        <a:ea typeface="Calibri" panose="020F0502020204030204" pitchFamily="34" charset="0"/>
                        <a:cs typeface="Mangal"/>
                      </a:endParaRPr>
                    </a:p>
                  </a:txBody>
                  <a:tcPr marL="9525" marR="952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1"/>
                  </a:ext>
                </a:extLst>
              </a:tr>
              <a:tr h="0">
                <a:tc>
                  <a:txBody>
                    <a:bodyPr/>
                    <a:lstStyle/>
                    <a:p>
                      <a:pPr marL="0" marR="0" algn="ctr">
                        <a:lnSpc>
                          <a:spcPct val="115000"/>
                        </a:lnSpc>
                        <a:spcBef>
                          <a:spcPts val="0"/>
                        </a:spcBef>
                        <a:spcAft>
                          <a:spcPts val="0"/>
                        </a:spcAft>
                      </a:pPr>
                      <a:r>
                        <a:rPr lang="en-US" sz="1200">
                          <a:solidFill>
                            <a:srgbClr val="000000"/>
                          </a:solidFill>
                          <a:effectLst/>
                          <a:latin typeface="Bookman Old Style" panose="02050604050505020204" pitchFamily="18" charset="0"/>
                          <a:ea typeface="Times New Roman" panose="02020603050405020304" pitchFamily="18" charset="0"/>
                          <a:cs typeface="Times New Roman" panose="02020603050405020304" pitchFamily="18" charset="0"/>
                        </a:rPr>
                        <a:t>Wind</a:t>
                      </a:r>
                      <a:endParaRPr lang="en-US" sz="1100">
                        <a:effectLst/>
                        <a:latin typeface="Calibri" panose="020F0502020204030204" pitchFamily="34" charset="0"/>
                        <a:ea typeface="Calibri" panose="020F0502020204030204" pitchFamily="34" charset="0"/>
                        <a:cs typeface="Mangal"/>
                      </a:endParaRPr>
                    </a:p>
                  </a:txBody>
                  <a:tcPr marL="9525" marR="952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15000"/>
                        </a:lnSpc>
                        <a:spcBef>
                          <a:spcPts val="0"/>
                        </a:spcBef>
                        <a:spcAft>
                          <a:spcPts val="0"/>
                        </a:spcAft>
                      </a:pPr>
                      <a:r>
                        <a:rPr lang="en-US" sz="1200">
                          <a:solidFill>
                            <a:srgbClr val="000000"/>
                          </a:solidFill>
                          <a:effectLst/>
                          <a:latin typeface="Bookman Old Style" panose="02050604050505020204" pitchFamily="18" charset="0"/>
                          <a:ea typeface="Times New Roman" panose="02020603050405020304" pitchFamily="18" charset="0"/>
                          <a:cs typeface="Times New Roman" panose="02020603050405020304" pitchFamily="18" charset="0"/>
                        </a:rPr>
                        <a:t>1,40,000</a:t>
                      </a:r>
                      <a:endParaRPr lang="en-US" sz="1100">
                        <a:effectLst/>
                        <a:latin typeface="Calibri" panose="020F0502020204030204" pitchFamily="34" charset="0"/>
                        <a:ea typeface="Calibri" panose="020F0502020204030204" pitchFamily="34" charset="0"/>
                        <a:cs typeface="Mangal"/>
                      </a:endParaRPr>
                    </a:p>
                  </a:txBody>
                  <a:tcPr marL="9525" marR="952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15000"/>
                        </a:lnSpc>
                        <a:spcBef>
                          <a:spcPts val="0"/>
                        </a:spcBef>
                        <a:spcAft>
                          <a:spcPts val="0"/>
                        </a:spcAft>
                      </a:pPr>
                      <a:r>
                        <a:rPr lang="en-US" sz="1200">
                          <a:solidFill>
                            <a:srgbClr val="000000"/>
                          </a:solidFill>
                          <a:effectLst/>
                          <a:latin typeface="Bookman Old Style" panose="02050604050505020204" pitchFamily="18" charset="0"/>
                          <a:ea typeface="Times New Roman" panose="02020603050405020304" pitchFamily="18" charset="0"/>
                          <a:cs typeface="Times New Roman" panose="02020603050405020304" pitchFamily="18" charset="0"/>
                        </a:rPr>
                        <a:t>17.13</a:t>
                      </a:r>
                      <a:endParaRPr lang="en-US" sz="1100">
                        <a:effectLst/>
                        <a:latin typeface="Calibri" panose="020F0502020204030204" pitchFamily="34" charset="0"/>
                        <a:ea typeface="Calibri" panose="020F0502020204030204" pitchFamily="34" charset="0"/>
                        <a:cs typeface="Mangal"/>
                      </a:endParaRPr>
                    </a:p>
                  </a:txBody>
                  <a:tcPr marL="9525" marR="952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2"/>
                  </a:ext>
                </a:extLst>
              </a:tr>
              <a:tr h="0">
                <a:tc>
                  <a:txBody>
                    <a:bodyPr/>
                    <a:lstStyle/>
                    <a:p>
                      <a:pPr marL="0" marR="0" algn="ctr">
                        <a:lnSpc>
                          <a:spcPct val="115000"/>
                        </a:lnSpc>
                        <a:spcBef>
                          <a:spcPts val="0"/>
                        </a:spcBef>
                        <a:spcAft>
                          <a:spcPts val="0"/>
                        </a:spcAft>
                      </a:pPr>
                      <a:r>
                        <a:rPr lang="en-US" sz="1200">
                          <a:solidFill>
                            <a:srgbClr val="000000"/>
                          </a:solidFill>
                          <a:effectLst/>
                          <a:latin typeface="Bookman Old Style" panose="02050604050505020204" pitchFamily="18" charset="0"/>
                          <a:ea typeface="Times New Roman" panose="02020603050405020304" pitchFamily="18" charset="0"/>
                          <a:cs typeface="Times New Roman" panose="02020603050405020304" pitchFamily="18" charset="0"/>
                        </a:rPr>
                        <a:t>Small Hydro</a:t>
                      </a:r>
                      <a:endParaRPr lang="en-US" sz="1100">
                        <a:effectLst/>
                        <a:latin typeface="Calibri" panose="020F0502020204030204" pitchFamily="34" charset="0"/>
                        <a:ea typeface="Calibri" panose="020F0502020204030204" pitchFamily="34" charset="0"/>
                        <a:cs typeface="Mangal"/>
                      </a:endParaRPr>
                    </a:p>
                  </a:txBody>
                  <a:tcPr marL="9525" marR="952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15000"/>
                        </a:lnSpc>
                        <a:spcBef>
                          <a:spcPts val="0"/>
                        </a:spcBef>
                        <a:spcAft>
                          <a:spcPts val="0"/>
                        </a:spcAft>
                      </a:pPr>
                      <a:r>
                        <a:rPr lang="en-US" sz="1200">
                          <a:solidFill>
                            <a:srgbClr val="000000"/>
                          </a:solidFill>
                          <a:effectLst/>
                          <a:latin typeface="Bookman Old Style" panose="02050604050505020204" pitchFamily="18" charset="0"/>
                          <a:ea typeface="Times New Roman" panose="02020603050405020304" pitchFamily="18" charset="0"/>
                          <a:cs typeface="Times New Roman" panose="02020603050405020304" pitchFamily="18" charset="0"/>
                        </a:rPr>
                        <a:t>5,000</a:t>
                      </a:r>
                      <a:endParaRPr lang="en-US" sz="1100">
                        <a:effectLst/>
                        <a:latin typeface="Calibri" panose="020F0502020204030204" pitchFamily="34" charset="0"/>
                        <a:ea typeface="Calibri" panose="020F0502020204030204" pitchFamily="34" charset="0"/>
                        <a:cs typeface="Mangal"/>
                      </a:endParaRPr>
                    </a:p>
                  </a:txBody>
                  <a:tcPr marL="9525" marR="952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15000"/>
                        </a:lnSpc>
                        <a:spcBef>
                          <a:spcPts val="0"/>
                        </a:spcBef>
                        <a:spcAft>
                          <a:spcPts val="0"/>
                        </a:spcAft>
                      </a:pPr>
                      <a:r>
                        <a:rPr lang="en-US" sz="1200">
                          <a:solidFill>
                            <a:srgbClr val="000000"/>
                          </a:solidFill>
                          <a:effectLst/>
                          <a:latin typeface="Bookman Old Style" panose="02050604050505020204" pitchFamily="18" charset="0"/>
                          <a:ea typeface="Times New Roman" panose="02020603050405020304" pitchFamily="18" charset="0"/>
                          <a:cs typeface="Times New Roman" panose="02020603050405020304" pitchFamily="18" charset="0"/>
                        </a:rPr>
                        <a:t>0.61</a:t>
                      </a:r>
                      <a:endParaRPr lang="en-US" sz="1100">
                        <a:effectLst/>
                        <a:latin typeface="Calibri" panose="020F0502020204030204" pitchFamily="34" charset="0"/>
                        <a:ea typeface="Calibri" panose="020F0502020204030204" pitchFamily="34" charset="0"/>
                        <a:cs typeface="Mangal"/>
                      </a:endParaRPr>
                    </a:p>
                  </a:txBody>
                  <a:tcPr marL="9525" marR="952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3"/>
                  </a:ext>
                </a:extLst>
              </a:tr>
              <a:tr h="0">
                <a:tc>
                  <a:txBody>
                    <a:bodyPr/>
                    <a:lstStyle/>
                    <a:p>
                      <a:pPr marL="0" marR="0" algn="ctr">
                        <a:lnSpc>
                          <a:spcPct val="115000"/>
                        </a:lnSpc>
                        <a:spcBef>
                          <a:spcPts val="0"/>
                        </a:spcBef>
                        <a:spcAft>
                          <a:spcPts val="0"/>
                        </a:spcAft>
                      </a:pPr>
                      <a:r>
                        <a:rPr lang="en-US" sz="1200">
                          <a:solidFill>
                            <a:srgbClr val="000000"/>
                          </a:solidFill>
                          <a:effectLst/>
                          <a:latin typeface="Bookman Old Style" panose="02050604050505020204" pitchFamily="18" charset="0"/>
                          <a:ea typeface="Times New Roman" panose="02020603050405020304" pitchFamily="18" charset="0"/>
                          <a:cs typeface="Times New Roman" panose="02020603050405020304" pitchFamily="18" charset="0"/>
                        </a:rPr>
                        <a:t>Biomass</a:t>
                      </a:r>
                      <a:endParaRPr lang="en-US" sz="1100">
                        <a:effectLst/>
                        <a:latin typeface="Calibri" panose="020F0502020204030204" pitchFamily="34" charset="0"/>
                        <a:ea typeface="Calibri" panose="020F0502020204030204" pitchFamily="34" charset="0"/>
                        <a:cs typeface="Mangal"/>
                      </a:endParaRPr>
                    </a:p>
                  </a:txBody>
                  <a:tcPr marL="9525" marR="952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15000"/>
                        </a:lnSpc>
                        <a:spcBef>
                          <a:spcPts val="0"/>
                        </a:spcBef>
                        <a:spcAft>
                          <a:spcPts val="0"/>
                        </a:spcAft>
                      </a:pPr>
                      <a:r>
                        <a:rPr lang="en-US" sz="1200">
                          <a:solidFill>
                            <a:srgbClr val="000000"/>
                          </a:solidFill>
                          <a:effectLst/>
                          <a:latin typeface="Bookman Old Style" panose="02050604050505020204" pitchFamily="18" charset="0"/>
                          <a:ea typeface="Times New Roman" panose="02020603050405020304" pitchFamily="18" charset="0"/>
                          <a:cs typeface="Times New Roman" panose="02020603050405020304" pitchFamily="18" charset="0"/>
                        </a:rPr>
                        <a:t>10,000</a:t>
                      </a:r>
                      <a:endParaRPr lang="en-US" sz="1100">
                        <a:effectLst/>
                        <a:latin typeface="Calibri" panose="020F0502020204030204" pitchFamily="34" charset="0"/>
                        <a:ea typeface="Calibri" panose="020F0502020204030204" pitchFamily="34" charset="0"/>
                        <a:cs typeface="Mangal"/>
                      </a:endParaRPr>
                    </a:p>
                  </a:txBody>
                  <a:tcPr marL="9525" marR="952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15000"/>
                        </a:lnSpc>
                        <a:spcBef>
                          <a:spcPts val="0"/>
                        </a:spcBef>
                        <a:spcAft>
                          <a:spcPts val="0"/>
                        </a:spcAft>
                      </a:pPr>
                      <a:r>
                        <a:rPr lang="en-US" sz="1200">
                          <a:solidFill>
                            <a:srgbClr val="000000"/>
                          </a:solidFill>
                          <a:effectLst/>
                          <a:latin typeface="Bookman Old Style" panose="02050604050505020204" pitchFamily="18" charset="0"/>
                          <a:ea typeface="Times New Roman" panose="02020603050405020304" pitchFamily="18" charset="0"/>
                          <a:cs typeface="Times New Roman" panose="02020603050405020304" pitchFamily="18" charset="0"/>
                        </a:rPr>
                        <a:t>1.22</a:t>
                      </a:r>
                      <a:endParaRPr lang="en-US" sz="1100">
                        <a:effectLst/>
                        <a:latin typeface="Calibri" panose="020F0502020204030204" pitchFamily="34" charset="0"/>
                        <a:ea typeface="Calibri" panose="020F0502020204030204" pitchFamily="34" charset="0"/>
                        <a:cs typeface="Mangal"/>
                      </a:endParaRPr>
                    </a:p>
                  </a:txBody>
                  <a:tcPr marL="9525" marR="952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4"/>
                  </a:ext>
                </a:extLst>
              </a:tr>
              <a:tr h="0">
                <a:tc>
                  <a:txBody>
                    <a:bodyPr/>
                    <a:lstStyle/>
                    <a:p>
                      <a:pPr marL="0" marR="0" algn="ctr">
                        <a:lnSpc>
                          <a:spcPct val="115000"/>
                        </a:lnSpc>
                        <a:spcBef>
                          <a:spcPts val="0"/>
                        </a:spcBef>
                        <a:spcAft>
                          <a:spcPts val="0"/>
                        </a:spcAft>
                      </a:pPr>
                      <a:r>
                        <a:rPr lang="en-US" sz="1200">
                          <a:solidFill>
                            <a:srgbClr val="000000"/>
                          </a:solidFill>
                          <a:effectLst/>
                          <a:latin typeface="Bookman Old Style" panose="02050604050505020204" pitchFamily="18" charset="0"/>
                          <a:ea typeface="Times New Roman" panose="02020603050405020304" pitchFamily="18" charset="0"/>
                          <a:cs typeface="Times New Roman" panose="02020603050405020304" pitchFamily="18" charset="0"/>
                        </a:rPr>
                        <a:t>Hydro</a:t>
                      </a:r>
                      <a:endParaRPr lang="en-US" sz="1100">
                        <a:effectLst/>
                        <a:latin typeface="Calibri" panose="020F0502020204030204" pitchFamily="34" charset="0"/>
                        <a:ea typeface="Calibri" panose="020F0502020204030204" pitchFamily="34" charset="0"/>
                        <a:cs typeface="Mangal"/>
                      </a:endParaRPr>
                    </a:p>
                  </a:txBody>
                  <a:tcPr marL="9525" marR="952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15000"/>
                        </a:lnSpc>
                        <a:spcBef>
                          <a:spcPts val="0"/>
                        </a:spcBef>
                        <a:spcAft>
                          <a:spcPts val="0"/>
                        </a:spcAft>
                      </a:pPr>
                      <a:r>
                        <a:rPr lang="en-US" sz="1200">
                          <a:solidFill>
                            <a:srgbClr val="000000"/>
                          </a:solidFill>
                          <a:effectLst/>
                          <a:latin typeface="Bookman Old Style" panose="02050604050505020204" pitchFamily="18" charset="0"/>
                          <a:ea typeface="Times New Roman" panose="02020603050405020304" pitchFamily="18" charset="0"/>
                          <a:cs typeface="Times New Roman" panose="02020603050405020304" pitchFamily="18" charset="0"/>
                        </a:rPr>
                        <a:t>60,977</a:t>
                      </a:r>
                      <a:endParaRPr lang="en-US" sz="1100">
                        <a:effectLst/>
                        <a:latin typeface="Calibri" panose="020F0502020204030204" pitchFamily="34" charset="0"/>
                        <a:ea typeface="Calibri" panose="020F0502020204030204" pitchFamily="34" charset="0"/>
                        <a:cs typeface="Mangal"/>
                      </a:endParaRPr>
                    </a:p>
                  </a:txBody>
                  <a:tcPr marL="9525" marR="952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15000"/>
                        </a:lnSpc>
                        <a:spcBef>
                          <a:spcPts val="0"/>
                        </a:spcBef>
                        <a:spcAft>
                          <a:spcPts val="0"/>
                        </a:spcAft>
                      </a:pPr>
                      <a:r>
                        <a:rPr lang="en-US" sz="1200">
                          <a:solidFill>
                            <a:srgbClr val="000000"/>
                          </a:solidFill>
                          <a:effectLst/>
                          <a:latin typeface="Bookman Old Style" panose="02050604050505020204" pitchFamily="18" charset="0"/>
                          <a:ea typeface="Times New Roman" panose="02020603050405020304" pitchFamily="18" charset="0"/>
                          <a:cs typeface="Times New Roman" panose="02020603050405020304" pitchFamily="18" charset="0"/>
                        </a:rPr>
                        <a:t>7.46</a:t>
                      </a:r>
                      <a:endParaRPr lang="en-US" sz="1100">
                        <a:effectLst/>
                        <a:latin typeface="Calibri" panose="020F0502020204030204" pitchFamily="34" charset="0"/>
                        <a:ea typeface="Calibri" panose="020F0502020204030204" pitchFamily="34" charset="0"/>
                        <a:cs typeface="Mangal"/>
                      </a:endParaRPr>
                    </a:p>
                  </a:txBody>
                  <a:tcPr marL="9525" marR="952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5"/>
                  </a:ext>
                </a:extLst>
              </a:tr>
              <a:tr h="0">
                <a:tc>
                  <a:txBody>
                    <a:bodyPr/>
                    <a:lstStyle/>
                    <a:p>
                      <a:pPr marL="0" marR="0" algn="ctr">
                        <a:lnSpc>
                          <a:spcPct val="115000"/>
                        </a:lnSpc>
                        <a:spcBef>
                          <a:spcPts val="0"/>
                        </a:spcBef>
                        <a:spcAft>
                          <a:spcPts val="0"/>
                        </a:spcAft>
                      </a:pPr>
                      <a:r>
                        <a:rPr lang="en-US" sz="1200">
                          <a:solidFill>
                            <a:srgbClr val="000000"/>
                          </a:solidFill>
                          <a:effectLst/>
                          <a:latin typeface="Bookman Old Style" panose="02050604050505020204" pitchFamily="18" charset="0"/>
                          <a:ea typeface="Times New Roman" panose="02020603050405020304" pitchFamily="18" charset="0"/>
                          <a:cs typeface="Times New Roman" panose="02020603050405020304" pitchFamily="18" charset="0"/>
                        </a:rPr>
                        <a:t>PSP</a:t>
                      </a:r>
                      <a:endParaRPr lang="en-US" sz="1100">
                        <a:effectLst/>
                        <a:latin typeface="Calibri" panose="020F0502020204030204" pitchFamily="34" charset="0"/>
                        <a:ea typeface="Calibri" panose="020F0502020204030204" pitchFamily="34" charset="0"/>
                        <a:cs typeface="Mangal"/>
                      </a:endParaRPr>
                    </a:p>
                  </a:txBody>
                  <a:tcPr marL="9525" marR="952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15000"/>
                        </a:lnSpc>
                        <a:spcBef>
                          <a:spcPts val="0"/>
                        </a:spcBef>
                        <a:spcAft>
                          <a:spcPts val="0"/>
                        </a:spcAft>
                      </a:pPr>
                      <a:r>
                        <a:rPr lang="en-US" sz="1200">
                          <a:solidFill>
                            <a:srgbClr val="000000"/>
                          </a:solidFill>
                          <a:effectLst/>
                          <a:latin typeface="Bookman Old Style" panose="02050604050505020204" pitchFamily="18" charset="0"/>
                          <a:ea typeface="Times New Roman" panose="02020603050405020304" pitchFamily="18" charset="0"/>
                          <a:cs typeface="Times New Roman" panose="02020603050405020304" pitchFamily="18" charset="0"/>
                        </a:rPr>
                        <a:t>10,151</a:t>
                      </a:r>
                      <a:endParaRPr lang="en-US" sz="1100">
                        <a:effectLst/>
                        <a:latin typeface="Calibri" panose="020F0502020204030204" pitchFamily="34" charset="0"/>
                        <a:ea typeface="Calibri" panose="020F0502020204030204" pitchFamily="34" charset="0"/>
                        <a:cs typeface="Mangal"/>
                      </a:endParaRPr>
                    </a:p>
                  </a:txBody>
                  <a:tcPr marL="9525" marR="952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15000"/>
                        </a:lnSpc>
                        <a:spcBef>
                          <a:spcPts val="0"/>
                        </a:spcBef>
                        <a:spcAft>
                          <a:spcPts val="0"/>
                        </a:spcAft>
                      </a:pPr>
                      <a:r>
                        <a:rPr lang="en-US" sz="1200">
                          <a:solidFill>
                            <a:srgbClr val="000000"/>
                          </a:solidFill>
                          <a:effectLst/>
                          <a:latin typeface="Bookman Old Style" panose="02050604050505020204" pitchFamily="18" charset="0"/>
                          <a:ea typeface="Times New Roman" panose="02020603050405020304" pitchFamily="18" charset="0"/>
                          <a:cs typeface="Times New Roman" panose="02020603050405020304" pitchFamily="18" charset="0"/>
                        </a:rPr>
                        <a:t>1.24</a:t>
                      </a:r>
                      <a:endParaRPr lang="en-US" sz="1100">
                        <a:effectLst/>
                        <a:latin typeface="Calibri" panose="020F0502020204030204" pitchFamily="34" charset="0"/>
                        <a:ea typeface="Calibri" panose="020F0502020204030204" pitchFamily="34" charset="0"/>
                        <a:cs typeface="Mangal"/>
                      </a:endParaRPr>
                    </a:p>
                  </a:txBody>
                  <a:tcPr marL="9525" marR="952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6"/>
                  </a:ext>
                </a:extLst>
              </a:tr>
              <a:tr h="0">
                <a:tc>
                  <a:txBody>
                    <a:bodyPr/>
                    <a:lstStyle/>
                    <a:p>
                      <a:pPr marL="0" marR="0" algn="ctr">
                        <a:lnSpc>
                          <a:spcPct val="115000"/>
                        </a:lnSpc>
                        <a:spcBef>
                          <a:spcPts val="0"/>
                        </a:spcBef>
                        <a:spcAft>
                          <a:spcPts val="0"/>
                        </a:spcAft>
                      </a:pPr>
                      <a:r>
                        <a:rPr lang="en-US" sz="1200">
                          <a:solidFill>
                            <a:srgbClr val="000000"/>
                          </a:solidFill>
                          <a:effectLst/>
                          <a:latin typeface="Bookman Old Style" panose="02050604050505020204" pitchFamily="18" charset="0"/>
                          <a:ea typeface="Times New Roman" panose="02020603050405020304" pitchFamily="18" charset="0"/>
                          <a:cs typeface="Times New Roman" panose="02020603050405020304" pitchFamily="18" charset="0"/>
                        </a:rPr>
                        <a:t>Nuclear</a:t>
                      </a:r>
                      <a:endParaRPr lang="en-US" sz="1100">
                        <a:effectLst/>
                        <a:latin typeface="Calibri" panose="020F0502020204030204" pitchFamily="34" charset="0"/>
                        <a:ea typeface="Calibri" panose="020F0502020204030204" pitchFamily="34" charset="0"/>
                        <a:cs typeface="Mangal"/>
                      </a:endParaRPr>
                    </a:p>
                  </a:txBody>
                  <a:tcPr marL="9525" marR="952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15000"/>
                        </a:lnSpc>
                        <a:spcBef>
                          <a:spcPts val="0"/>
                        </a:spcBef>
                        <a:spcAft>
                          <a:spcPts val="0"/>
                        </a:spcAft>
                      </a:pPr>
                      <a:r>
                        <a:rPr lang="en-US" sz="1200">
                          <a:solidFill>
                            <a:srgbClr val="000000"/>
                          </a:solidFill>
                          <a:effectLst/>
                          <a:latin typeface="Bookman Old Style" panose="02050604050505020204" pitchFamily="18" charset="0"/>
                          <a:ea typeface="Times New Roman" panose="02020603050405020304" pitchFamily="18" charset="0"/>
                          <a:cs typeface="Times New Roman" panose="02020603050405020304" pitchFamily="18" charset="0"/>
                        </a:rPr>
                        <a:t>18, 980</a:t>
                      </a:r>
                      <a:endParaRPr lang="en-US" sz="1100">
                        <a:effectLst/>
                        <a:latin typeface="Calibri" panose="020F0502020204030204" pitchFamily="34" charset="0"/>
                        <a:ea typeface="Calibri" panose="020F0502020204030204" pitchFamily="34" charset="0"/>
                        <a:cs typeface="Mangal"/>
                      </a:endParaRPr>
                    </a:p>
                  </a:txBody>
                  <a:tcPr marL="9525" marR="952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15000"/>
                        </a:lnSpc>
                        <a:spcBef>
                          <a:spcPts val="0"/>
                        </a:spcBef>
                        <a:spcAft>
                          <a:spcPts val="0"/>
                        </a:spcAft>
                      </a:pPr>
                      <a:r>
                        <a:rPr lang="en-US" sz="1200">
                          <a:solidFill>
                            <a:srgbClr val="000000"/>
                          </a:solidFill>
                          <a:effectLst/>
                          <a:latin typeface="Bookman Old Style" panose="02050604050505020204" pitchFamily="18" charset="0"/>
                          <a:ea typeface="Times New Roman" panose="02020603050405020304" pitchFamily="18" charset="0"/>
                          <a:cs typeface="Times New Roman" panose="02020603050405020304" pitchFamily="18" charset="0"/>
                        </a:rPr>
                        <a:t>2.32</a:t>
                      </a:r>
                      <a:endParaRPr lang="en-US" sz="1100">
                        <a:effectLst/>
                        <a:latin typeface="Calibri" panose="020F0502020204030204" pitchFamily="34" charset="0"/>
                        <a:ea typeface="Calibri" panose="020F0502020204030204" pitchFamily="34" charset="0"/>
                        <a:cs typeface="Mangal"/>
                      </a:endParaRPr>
                    </a:p>
                  </a:txBody>
                  <a:tcPr marL="9525" marR="952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7"/>
                  </a:ext>
                </a:extLst>
              </a:tr>
              <a:tr h="0">
                <a:tc>
                  <a:txBody>
                    <a:bodyPr/>
                    <a:lstStyle/>
                    <a:p>
                      <a:pPr marL="0" marR="0" algn="ctr">
                        <a:lnSpc>
                          <a:spcPct val="115000"/>
                        </a:lnSpc>
                        <a:spcBef>
                          <a:spcPts val="0"/>
                        </a:spcBef>
                        <a:spcAft>
                          <a:spcPts val="0"/>
                        </a:spcAft>
                      </a:pPr>
                      <a:r>
                        <a:rPr lang="en-US" sz="1200" b="1">
                          <a:solidFill>
                            <a:srgbClr val="000000"/>
                          </a:solidFill>
                          <a:effectLst/>
                          <a:latin typeface="Bookman Old Style" panose="02050604050505020204" pitchFamily="18" charset="0"/>
                          <a:ea typeface="Times New Roman" panose="02020603050405020304" pitchFamily="18" charset="0"/>
                          <a:cs typeface="Times New Roman" panose="02020603050405020304" pitchFamily="18" charset="0"/>
                        </a:rPr>
                        <a:t>Total (RE+ Nuclear)</a:t>
                      </a:r>
                      <a:endParaRPr lang="en-US" sz="1100">
                        <a:effectLst/>
                        <a:latin typeface="Calibri" panose="020F0502020204030204" pitchFamily="34" charset="0"/>
                        <a:ea typeface="Calibri" panose="020F0502020204030204" pitchFamily="34" charset="0"/>
                        <a:cs typeface="Mangal"/>
                      </a:endParaRPr>
                    </a:p>
                  </a:txBody>
                  <a:tcPr marL="9525" marR="952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15000"/>
                        </a:lnSpc>
                        <a:spcBef>
                          <a:spcPts val="0"/>
                        </a:spcBef>
                        <a:spcAft>
                          <a:spcPts val="0"/>
                        </a:spcAft>
                      </a:pPr>
                      <a:r>
                        <a:rPr lang="en-US" sz="1200" b="1">
                          <a:solidFill>
                            <a:srgbClr val="000000"/>
                          </a:solidFill>
                          <a:effectLst/>
                          <a:latin typeface="Bookman Old Style" panose="02050604050505020204" pitchFamily="18" charset="0"/>
                          <a:ea typeface="Times New Roman" panose="02020603050405020304" pitchFamily="18" charset="0"/>
                          <a:cs typeface="Times New Roman" panose="02020603050405020304" pitchFamily="18" charset="0"/>
                        </a:rPr>
                        <a:t>5,15,112</a:t>
                      </a:r>
                      <a:endParaRPr lang="en-US" sz="1100">
                        <a:effectLst/>
                        <a:latin typeface="Calibri" panose="020F0502020204030204" pitchFamily="34" charset="0"/>
                        <a:ea typeface="Calibri" panose="020F0502020204030204" pitchFamily="34" charset="0"/>
                        <a:cs typeface="Mangal"/>
                      </a:endParaRPr>
                    </a:p>
                  </a:txBody>
                  <a:tcPr marL="9525" marR="952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15000"/>
                        </a:lnSpc>
                        <a:spcBef>
                          <a:spcPts val="0"/>
                        </a:spcBef>
                        <a:spcAft>
                          <a:spcPts val="0"/>
                        </a:spcAft>
                      </a:pPr>
                      <a:r>
                        <a:rPr lang="en-US" sz="1200" b="1">
                          <a:solidFill>
                            <a:srgbClr val="000000"/>
                          </a:solidFill>
                          <a:effectLst/>
                          <a:latin typeface="Bookman Old Style" panose="02050604050505020204" pitchFamily="18" charset="0"/>
                          <a:ea typeface="Times New Roman" panose="02020603050405020304" pitchFamily="18" charset="0"/>
                          <a:cs typeface="Times New Roman" panose="02020603050405020304" pitchFamily="18" charset="0"/>
                        </a:rPr>
                        <a:t>64.26</a:t>
                      </a:r>
                      <a:endParaRPr lang="en-US" sz="1100">
                        <a:effectLst/>
                        <a:latin typeface="Calibri" panose="020F0502020204030204" pitchFamily="34" charset="0"/>
                        <a:ea typeface="Calibri" panose="020F0502020204030204" pitchFamily="34" charset="0"/>
                        <a:cs typeface="Mangal"/>
                      </a:endParaRPr>
                    </a:p>
                  </a:txBody>
                  <a:tcPr marL="9525" marR="952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8"/>
                  </a:ext>
                </a:extLst>
              </a:tr>
              <a:tr h="0">
                <a:tc>
                  <a:txBody>
                    <a:bodyPr/>
                    <a:lstStyle/>
                    <a:p>
                      <a:pPr marL="0" marR="0" algn="ctr">
                        <a:lnSpc>
                          <a:spcPct val="115000"/>
                        </a:lnSpc>
                        <a:spcBef>
                          <a:spcPts val="0"/>
                        </a:spcBef>
                        <a:spcAft>
                          <a:spcPts val="0"/>
                        </a:spcAft>
                      </a:pPr>
                      <a:r>
                        <a:rPr lang="en-US" sz="1200">
                          <a:solidFill>
                            <a:srgbClr val="000000"/>
                          </a:solidFill>
                          <a:effectLst/>
                          <a:latin typeface="Bookman Old Style" panose="02050604050505020204" pitchFamily="18" charset="0"/>
                          <a:ea typeface="Times New Roman" panose="02020603050405020304" pitchFamily="18" charset="0"/>
                          <a:cs typeface="Times New Roman" panose="02020603050405020304" pitchFamily="18" charset="0"/>
                        </a:rPr>
                        <a:t>Others (coal, gas etc.)</a:t>
                      </a:r>
                      <a:endParaRPr lang="en-US" sz="1100">
                        <a:effectLst/>
                        <a:latin typeface="Calibri" panose="020F0502020204030204" pitchFamily="34" charset="0"/>
                        <a:ea typeface="Calibri" panose="020F0502020204030204" pitchFamily="34" charset="0"/>
                        <a:cs typeface="Mangal"/>
                      </a:endParaRPr>
                    </a:p>
                  </a:txBody>
                  <a:tcPr marL="9525" marR="952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15000"/>
                        </a:lnSpc>
                        <a:spcBef>
                          <a:spcPts val="0"/>
                        </a:spcBef>
                        <a:spcAft>
                          <a:spcPts val="0"/>
                        </a:spcAft>
                      </a:pPr>
                      <a:r>
                        <a:rPr lang="en-US" sz="1200">
                          <a:solidFill>
                            <a:srgbClr val="000000"/>
                          </a:solidFill>
                          <a:effectLst/>
                          <a:latin typeface="Bookman Old Style" panose="02050604050505020204" pitchFamily="18" charset="0"/>
                          <a:ea typeface="Times New Roman" panose="02020603050405020304" pitchFamily="18" charset="0"/>
                          <a:cs typeface="Times New Roman" panose="02020603050405020304" pitchFamily="18" charset="0"/>
                        </a:rPr>
                        <a:t>2,91,991</a:t>
                      </a:r>
                      <a:endParaRPr lang="en-US" sz="1100">
                        <a:effectLst/>
                        <a:latin typeface="Calibri" panose="020F0502020204030204" pitchFamily="34" charset="0"/>
                        <a:ea typeface="Calibri" panose="020F0502020204030204" pitchFamily="34" charset="0"/>
                        <a:cs typeface="Mangal"/>
                      </a:endParaRPr>
                    </a:p>
                  </a:txBody>
                  <a:tcPr marL="9525" marR="952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15000"/>
                        </a:lnSpc>
                        <a:spcBef>
                          <a:spcPts val="0"/>
                        </a:spcBef>
                        <a:spcAft>
                          <a:spcPts val="0"/>
                        </a:spcAft>
                      </a:pPr>
                      <a:r>
                        <a:rPr lang="en-US" sz="1200">
                          <a:solidFill>
                            <a:srgbClr val="000000"/>
                          </a:solidFill>
                          <a:effectLst/>
                          <a:latin typeface="Bookman Old Style" panose="02050604050505020204" pitchFamily="18" charset="0"/>
                          <a:ea typeface="Times New Roman" panose="02020603050405020304" pitchFamily="18" charset="0"/>
                          <a:cs typeface="Times New Roman" panose="02020603050405020304" pitchFamily="18" charset="0"/>
                        </a:rPr>
                        <a:t>35.74</a:t>
                      </a:r>
                      <a:endParaRPr lang="en-US" sz="1100">
                        <a:effectLst/>
                        <a:latin typeface="Calibri" panose="020F0502020204030204" pitchFamily="34" charset="0"/>
                        <a:ea typeface="Calibri" panose="020F0502020204030204" pitchFamily="34" charset="0"/>
                        <a:cs typeface="Mangal"/>
                      </a:endParaRPr>
                    </a:p>
                  </a:txBody>
                  <a:tcPr marL="9525" marR="952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9"/>
                  </a:ext>
                </a:extLst>
              </a:tr>
              <a:tr h="0">
                <a:tc>
                  <a:txBody>
                    <a:bodyPr/>
                    <a:lstStyle/>
                    <a:p>
                      <a:pPr marL="0" marR="0" algn="ctr">
                        <a:lnSpc>
                          <a:spcPct val="115000"/>
                        </a:lnSpc>
                        <a:spcBef>
                          <a:spcPts val="0"/>
                        </a:spcBef>
                        <a:spcAft>
                          <a:spcPts val="0"/>
                        </a:spcAft>
                      </a:pPr>
                      <a:r>
                        <a:rPr lang="en-US" sz="1200" b="1">
                          <a:solidFill>
                            <a:srgbClr val="000000"/>
                          </a:solidFill>
                          <a:effectLst/>
                          <a:latin typeface="Bookman Old Style" panose="02050604050505020204" pitchFamily="18" charset="0"/>
                          <a:ea typeface="Times New Roman" panose="02020603050405020304" pitchFamily="18" charset="0"/>
                          <a:cs typeface="Times New Roman" panose="02020603050405020304" pitchFamily="18" charset="0"/>
                        </a:rPr>
                        <a:t>Total (All sources)</a:t>
                      </a:r>
                      <a:endParaRPr lang="en-US" sz="1100">
                        <a:effectLst/>
                        <a:latin typeface="Calibri" panose="020F0502020204030204" pitchFamily="34" charset="0"/>
                        <a:ea typeface="Calibri" panose="020F0502020204030204" pitchFamily="34" charset="0"/>
                        <a:cs typeface="Mangal"/>
                      </a:endParaRPr>
                    </a:p>
                  </a:txBody>
                  <a:tcPr marL="9525" marR="952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15000"/>
                        </a:lnSpc>
                        <a:spcBef>
                          <a:spcPts val="0"/>
                        </a:spcBef>
                        <a:spcAft>
                          <a:spcPts val="0"/>
                        </a:spcAft>
                      </a:pPr>
                      <a:r>
                        <a:rPr lang="en-US" sz="1200" b="1">
                          <a:solidFill>
                            <a:srgbClr val="000000"/>
                          </a:solidFill>
                          <a:effectLst/>
                          <a:latin typeface="Bookman Old Style" panose="02050604050505020204" pitchFamily="18" charset="0"/>
                          <a:ea typeface="Times New Roman" panose="02020603050405020304" pitchFamily="18" charset="0"/>
                          <a:cs typeface="Times New Roman" panose="02020603050405020304" pitchFamily="18" charset="0"/>
                        </a:rPr>
                        <a:t>8,17,254</a:t>
                      </a:r>
                      <a:endParaRPr lang="en-US" sz="1100">
                        <a:effectLst/>
                        <a:latin typeface="Calibri" panose="020F0502020204030204" pitchFamily="34" charset="0"/>
                        <a:ea typeface="Calibri" panose="020F0502020204030204" pitchFamily="34" charset="0"/>
                        <a:cs typeface="Mangal"/>
                      </a:endParaRPr>
                    </a:p>
                  </a:txBody>
                  <a:tcPr marL="9525" marR="952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15000"/>
                        </a:lnSpc>
                        <a:spcBef>
                          <a:spcPts val="0"/>
                        </a:spcBef>
                        <a:spcAft>
                          <a:spcPts val="0"/>
                        </a:spcAft>
                      </a:pPr>
                      <a:r>
                        <a:rPr lang="en-US" sz="1200" b="1">
                          <a:solidFill>
                            <a:srgbClr val="000000"/>
                          </a:solidFill>
                          <a:effectLst/>
                          <a:latin typeface="Bookman Old Style" panose="02050604050505020204" pitchFamily="18" charset="0"/>
                          <a:ea typeface="Times New Roman" panose="02020603050405020304" pitchFamily="18" charset="0"/>
                          <a:cs typeface="Times New Roman" panose="02020603050405020304" pitchFamily="18" charset="0"/>
                        </a:rPr>
                        <a:t>100</a:t>
                      </a:r>
                      <a:endParaRPr lang="en-US" sz="1100">
                        <a:effectLst/>
                        <a:latin typeface="Calibri" panose="020F0502020204030204" pitchFamily="34" charset="0"/>
                        <a:ea typeface="Calibri" panose="020F0502020204030204" pitchFamily="34" charset="0"/>
                        <a:cs typeface="Mangal"/>
                      </a:endParaRPr>
                    </a:p>
                  </a:txBody>
                  <a:tcPr marL="9525" marR="952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10"/>
                  </a:ext>
                </a:extLst>
              </a:tr>
              <a:tr h="0">
                <a:tc>
                  <a:txBody>
                    <a:bodyPr/>
                    <a:lstStyle/>
                    <a:p>
                      <a:pPr marL="0" marR="0" algn="ctr">
                        <a:lnSpc>
                          <a:spcPct val="115000"/>
                        </a:lnSpc>
                        <a:spcBef>
                          <a:spcPts val="0"/>
                        </a:spcBef>
                        <a:spcAft>
                          <a:spcPts val="0"/>
                        </a:spcAft>
                      </a:pPr>
                      <a:r>
                        <a:rPr lang="en-US" sz="1200" b="1">
                          <a:solidFill>
                            <a:srgbClr val="000000"/>
                          </a:solidFill>
                          <a:effectLst/>
                          <a:latin typeface="Bookman Old Style" panose="02050604050505020204" pitchFamily="18" charset="0"/>
                          <a:ea typeface="Times New Roman" panose="02020603050405020304" pitchFamily="18" charset="0"/>
                          <a:cs typeface="Times New Roman" panose="02020603050405020304" pitchFamily="18" charset="0"/>
                        </a:rPr>
                        <a:t>Battery Energy Storage</a:t>
                      </a:r>
                      <a:endParaRPr lang="en-US" sz="1100">
                        <a:effectLst/>
                        <a:latin typeface="Calibri" panose="020F0502020204030204" pitchFamily="34" charset="0"/>
                        <a:ea typeface="Calibri" panose="020F0502020204030204" pitchFamily="34" charset="0"/>
                        <a:cs typeface="Mangal"/>
                      </a:endParaRPr>
                    </a:p>
                  </a:txBody>
                  <a:tcPr marL="9525" marR="952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15000"/>
                        </a:lnSpc>
                        <a:spcBef>
                          <a:spcPts val="0"/>
                        </a:spcBef>
                        <a:spcAft>
                          <a:spcPts val="0"/>
                        </a:spcAft>
                      </a:pPr>
                      <a:r>
                        <a:rPr lang="en-US" sz="1200" b="1">
                          <a:solidFill>
                            <a:srgbClr val="000000"/>
                          </a:solidFill>
                          <a:effectLst/>
                          <a:latin typeface="Bookman Old Style" panose="02050604050505020204" pitchFamily="18" charset="0"/>
                          <a:ea typeface="Times New Roman" panose="02020603050405020304" pitchFamily="18" charset="0"/>
                          <a:cs typeface="Times New Roman" panose="02020603050405020304" pitchFamily="18" charset="0"/>
                        </a:rPr>
                        <a:t>27,000</a:t>
                      </a:r>
                      <a:endParaRPr lang="en-US" sz="1100">
                        <a:effectLst/>
                        <a:latin typeface="Calibri" panose="020F0502020204030204" pitchFamily="34" charset="0"/>
                        <a:ea typeface="Calibri" panose="020F0502020204030204" pitchFamily="34" charset="0"/>
                        <a:cs typeface="Mangal"/>
                      </a:endParaRPr>
                    </a:p>
                  </a:txBody>
                  <a:tcPr marL="9525" marR="952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15000"/>
                        </a:lnSpc>
                        <a:spcBef>
                          <a:spcPts val="0"/>
                        </a:spcBef>
                        <a:spcAft>
                          <a:spcPts val="0"/>
                        </a:spcAft>
                      </a:pPr>
                      <a:r>
                        <a:rPr lang="en-US" sz="1200" b="1">
                          <a:solidFill>
                            <a:srgbClr val="000000"/>
                          </a:solidFill>
                          <a:effectLst/>
                          <a:latin typeface="Bookman Old Style" panose="02050604050505020204" pitchFamily="18" charset="0"/>
                          <a:ea typeface="Times New Roman" panose="02020603050405020304" pitchFamily="18" charset="0"/>
                          <a:cs typeface="Times New Roman" panose="02020603050405020304" pitchFamily="18" charset="0"/>
                        </a:rPr>
                        <a:t>--</a:t>
                      </a:r>
                      <a:endParaRPr lang="en-US" sz="1100">
                        <a:effectLst/>
                        <a:latin typeface="Calibri" panose="020F0502020204030204" pitchFamily="34" charset="0"/>
                        <a:ea typeface="Calibri" panose="020F0502020204030204" pitchFamily="34" charset="0"/>
                        <a:cs typeface="Mangal"/>
                      </a:endParaRPr>
                    </a:p>
                  </a:txBody>
                  <a:tcPr marL="9525" marR="952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11"/>
                  </a:ext>
                </a:extLst>
              </a:tr>
            </a:tbl>
          </a:graphicData>
        </a:graphic>
      </p:graphicFrame>
      <p:sp>
        <p:nvSpPr>
          <p:cNvPr id="12" name="Rectangle 2"/>
          <p:cNvSpPr>
            <a:spLocks noChangeArrowheads="1"/>
          </p:cNvSpPr>
          <p:nvPr/>
        </p:nvSpPr>
        <p:spPr bwMode="auto">
          <a:xfrm>
            <a:off x="939765" y="1554184"/>
            <a:ext cx="10351087" cy="12926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000" b="0" i="0" u="none" strike="noStrike" cap="none" normalizeH="0" baseline="0">
                <a:ln>
                  <a:noFill/>
                </a:ln>
                <a:solidFill>
                  <a:srgbClr val="000000"/>
                </a:solidFill>
                <a:effectLst/>
                <a:ea typeface="Times New Roman" panose="02020603050405020304" pitchFamily="18" charset="0"/>
                <a:cs typeface="Times New Roman" panose="02020603050405020304" pitchFamily="18" charset="0"/>
              </a:rPr>
              <a:t>As per CEA’s “report on optimal generation capacity mix for 2029-30”, likely installed capacity of various non-fossil energy sources by the end of 2029-2030 would be as given in the table below:</a:t>
            </a:r>
            <a:endParaRPr kumimoji="0" lang="en-US" altLang="en-US" sz="2000" b="0" i="0" u="none" strike="noStrike" cap="none" normalizeH="0" baseline="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65889982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C:\Users\user\Desktop\BGG.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325" y="-266341"/>
            <a:ext cx="12299325" cy="8203078"/>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D1226366-37C1-0DC2-3DC4-4D7149216065}"/>
              </a:ext>
            </a:extLst>
          </p:cNvPr>
          <p:cNvSpPr txBox="1">
            <a:spLocks/>
          </p:cNvSpPr>
          <p:nvPr/>
        </p:nvSpPr>
        <p:spPr>
          <a:xfrm>
            <a:off x="1026119" y="803223"/>
            <a:ext cx="10515601" cy="548751"/>
          </a:xfrm>
          <a:prstGeom prst="rect">
            <a:avLst/>
          </a:prstGeom>
          <a:solidFill>
            <a:schemeClr val="accent6">
              <a:lumMod val="40000"/>
              <a:lumOff val="60000"/>
            </a:schemeClr>
          </a:solidFill>
          <a:effectLst>
            <a:outerShdw blurRad="50800" dist="38100" dir="2700000" algn="tl" rotWithShape="0">
              <a:prstClr val="black">
                <a:alpha val="40000"/>
              </a:prstClr>
            </a:outerShdw>
          </a:effectLst>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800" b="1" dirty="0"/>
              <a:t>Our future plans &amp; commitments to energy poverty alleviation </a:t>
            </a:r>
            <a:endParaRPr lang="en-US" sz="2800" dirty="0"/>
          </a:p>
        </p:txBody>
      </p:sp>
      <p:sp>
        <p:nvSpPr>
          <p:cNvPr id="4" name="Content Placeholder 2">
            <a:extLst>
              <a:ext uri="{FF2B5EF4-FFF2-40B4-BE49-F238E27FC236}">
                <a16:creationId xmlns:a16="http://schemas.microsoft.com/office/drawing/2014/main" id="{371D7E67-C758-EAD0-1534-3C74B2A9B452}"/>
              </a:ext>
            </a:extLst>
          </p:cNvPr>
          <p:cNvSpPr txBox="1">
            <a:spLocks/>
          </p:cNvSpPr>
          <p:nvPr/>
        </p:nvSpPr>
        <p:spPr>
          <a:xfrm>
            <a:off x="1026119" y="1483877"/>
            <a:ext cx="10519792" cy="5582462"/>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0" algn="just"/>
            <a:r>
              <a:rPr lang="en-IN" sz="2000" b="1" dirty="0"/>
              <a:t>Bio - Fuel – </a:t>
            </a:r>
            <a:r>
              <a:rPr lang="en-US" sz="2000" dirty="0"/>
              <a:t>Virtually any biological material like grass, crops, municipal and animal waste, and agricultural waste can be used to constitute biofuel which offers an alternative to fossil fuels.</a:t>
            </a:r>
          </a:p>
          <a:p>
            <a:pPr marL="0" indent="0" algn="just">
              <a:buNone/>
            </a:pPr>
            <a:endParaRPr lang="en-US" sz="2000" dirty="0"/>
          </a:p>
          <a:p>
            <a:pPr lvl="0" algn="just"/>
            <a:r>
              <a:rPr lang="en-IN" sz="2000" b="1" dirty="0"/>
              <a:t>Bio-</a:t>
            </a:r>
            <a:r>
              <a:rPr lang="en-IN" sz="2000" b="1" dirty="0" err="1"/>
              <a:t>Agro</a:t>
            </a:r>
            <a:r>
              <a:rPr lang="en-IN" sz="2000" b="1" dirty="0"/>
              <a:t> (</a:t>
            </a:r>
            <a:r>
              <a:rPr lang="en-IN" sz="2000" b="1" dirty="0" err="1"/>
              <a:t>Ethnol</a:t>
            </a:r>
            <a:r>
              <a:rPr lang="en-IN" sz="2000" b="1" dirty="0"/>
              <a:t>) Resources - </a:t>
            </a:r>
            <a:r>
              <a:rPr lang="en-US" sz="2000" dirty="0"/>
              <a:t>Bioethanol is a high-octane number biofuel which is produced from fermentation of corn, potatoes, grain (wheat, barley and rye), sugar beet, sugar cane and vegetable residues.</a:t>
            </a:r>
          </a:p>
          <a:p>
            <a:pPr marL="0" indent="0" algn="just">
              <a:buNone/>
            </a:pPr>
            <a:endParaRPr lang="en-US" sz="2000" dirty="0"/>
          </a:p>
          <a:p>
            <a:pPr lvl="0" algn="just"/>
            <a:r>
              <a:rPr lang="en-IN" sz="2000" b="1" dirty="0" err="1"/>
              <a:t>Gobar</a:t>
            </a:r>
            <a:r>
              <a:rPr lang="en-IN" sz="2000" b="1" dirty="0"/>
              <a:t> Dhan (Cow dung</a:t>
            </a:r>
            <a:r>
              <a:rPr lang="en-IN" sz="2000" dirty="0"/>
              <a:t>)- </a:t>
            </a:r>
            <a:r>
              <a:rPr lang="en-US" sz="2000" dirty="0"/>
              <a:t>is a vital umbrella initiative of Government of India, based on the whole of Government approach and aims to convert waste to wealth towards promoting circular economy. Government of India intends to build a robust ecosystem for setting up Biogas/Compressed Biogas (CBG)/ Bio-Compressed Natural Gas (CNG) plants to drive sustainable economic growth and promote a circular economy.</a:t>
            </a:r>
          </a:p>
          <a:p>
            <a:pPr marL="457200" lvl="1" indent="0" algn="just" fontAlgn="base">
              <a:buNone/>
            </a:pPr>
            <a:endParaRPr lang="en-US" sz="2000" dirty="0"/>
          </a:p>
          <a:p>
            <a:pPr lvl="0" algn="just" fontAlgn="base"/>
            <a:endParaRPr lang="en-US" sz="2000" dirty="0"/>
          </a:p>
          <a:p>
            <a:pPr marL="0" indent="0" algn="just">
              <a:buFont typeface="Arial" panose="020B0604020202020204" pitchFamily="34" charset="0"/>
              <a:buNone/>
            </a:pPr>
            <a:endParaRPr lang="en-US" sz="2000" dirty="0"/>
          </a:p>
        </p:txBody>
      </p:sp>
    </p:spTree>
    <p:extLst>
      <p:ext uri="{BB962C8B-B14F-4D97-AF65-F5344CB8AC3E}">
        <p14:creationId xmlns:p14="http://schemas.microsoft.com/office/powerpoint/2010/main" val="350037338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5" descr="C:\Users\user\Desktop\BGG.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325" y="-266341"/>
            <a:ext cx="12299325" cy="8203078"/>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D1226366-37C1-0DC2-3DC4-4D7149216065}"/>
              </a:ext>
            </a:extLst>
          </p:cNvPr>
          <p:cNvSpPr txBox="1">
            <a:spLocks/>
          </p:cNvSpPr>
          <p:nvPr/>
        </p:nvSpPr>
        <p:spPr>
          <a:xfrm>
            <a:off x="1026119" y="803223"/>
            <a:ext cx="10515601" cy="548751"/>
          </a:xfrm>
          <a:prstGeom prst="rect">
            <a:avLst/>
          </a:prstGeom>
          <a:solidFill>
            <a:schemeClr val="accent6">
              <a:lumMod val="40000"/>
              <a:lumOff val="60000"/>
            </a:schemeClr>
          </a:solidFill>
          <a:effectLst>
            <a:outerShdw blurRad="50800" dist="38100" dir="2700000" algn="tl" rotWithShape="0">
              <a:prstClr val="black">
                <a:alpha val="40000"/>
              </a:prstClr>
            </a:outerShdw>
          </a:effectLst>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800" b="1" dirty="0"/>
              <a:t>Our future plans &amp; commitments to energy poverty alleviation </a:t>
            </a:r>
            <a:endParaRPr lang="en-US" sz="2800" dirty="0"/>
          </a:p>
        </p:txBody>
      </p:sp>
      <p:sp>
        <p:nvSpPr>
          <p:cNvPr id="4" name="Content Placeholder 2">
            <a:extLst>
              <a:ext uri="{FF2B5EF4-FFF2-40B4-BE49-F238E27FC236}">
                <a16:creationId xmlns:a16="http://schemas.microsoft.com/office/drawing/2014/main" id="{371D7E67-C758-EAD0-1534-3C74B2A9B452}"/>
              </a:ext>
            </a:extLst>
          </p:cNvPr>
          <p:cNvSpPr txBox="1">
            <a:spLocks/>
          </p:cNvSpPr>
          <p:nvPr/>
        </p:nvSpPr>
        <p:spPr>
          <a:xfrm>
            <a:off x="1026119" y="1483877"/>
            <a:ext cx="10519792" cy="5582462"/>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lvl="1" indent="0" algn="just" fontAlgn="base">
              <a:buNone/>
            </a:pPr>
            <a:endParaRPr lang="en-US" sz="2000" dirty="0"/>
          </a:p>
          <a:p>
            <a:pPr lvl="0" algn="just" fontAlgn="base"/>
            <a:endParaRPr lang="en-US" sz="2000" dirty="0"/>
          </a:p>
          <a:p>
            <a:pPr marL="0" indent="0" algn="just">
              <a:buFont typeface="Arial" panose="020B0604020202020204" pitchFamily="34" charset="0"/>
              <a:buNone/>
            </a:pPr>
            <a:endParaRPr lang="en-US" sz="2000" dirty="0"/>
          </a:p>
        </p:txBody>
      </p:sp>
      <p:pic>
        <p:nvPicPr>
          <p:cNvPr id="10242" name="Picture 2" descr="Biogas - Digester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36272" y="1770628"/>
            <a:ext cx="6328791" cy="474659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2521472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C:\Users\user\Desktop\BGG.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663" y="-253371"/>
            <a:ext cx="12299325" cy="8203078"/>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D1226366-37C1-0DC2-3DC4-4D7149216065}"/>
              </a:ext>
            </a:extLst>
          </p:cNvPr>
          <p:cNvSpPr txBox="1">
            <a:spLocks/>
          </p:cNvSpPr>
          <p:nvPr/>
        </p:nvSpPr>
        <p:spPr>
          <a:xfrm>
            <a:off x="1051111" y="1"/>
            <a:ext cx="10515601" cy="408561"/>
          </a:xfrm>
          <a:prstGeom prst="rect">
            <a:avLst/>
          </a:prstGeom>
          <a:solidFill>
            <a:schemeClr val="accent6">
              <a:lumMod val="40000"/>
              <a:lumOff val="60000"/>
            </a:schemeClr>
          </a:solidFill>
          <a:effectLst>
            <a:outerShdw blurRad="50800" dist="38100" dir="2700000" algn="tl" rotWithShape="0">
              <a:prstClr val="black">
                <a:alpha val="40000"/>
              </a:prstClr>
            </a:outerShdw>
          </a:effectLst>
        </p:spPr>
        <p:txBody>
          <a:bodyPr>
            <a:normAutofit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400" b="1" dirty="0"/>
              <a:t>Conclusion</a:t>
            </a:r>
            <a:endParaRPr lang="en-US" sz="2800" dirty="0"/>
          </a:p>
        </p:txBody>
      </p:sp>
      <p:sp>
        <p:nvSpPr>
          <p:cNvPr id="4" name="Content Placeholder 2">
            <a:extLst>
              <a:ext uri="{FF2B5EF4-FFF2-40B4-BE49-F238E27FC236}">
                <a16:creationId xmlns:a16="http://schemas.microsoft.com/office/drawing/2014/main" id="{371D7E67-C758-EAD0-1534-3C74B2A9B452}"/>
              </a:ext>
            </a:extLst>
          </p:cNvPr>
          <p:cNvSpPr txBox="1">
            <a:spLocks/>
          </p:cNvSpPr>
          <p:nvPr/>
        </p:nvSpPr>
        <p:spPr>
          <a:xfrm>
            <a:off x="953834" y="678683"/>
            <a:ext cx="10515601" cy="6179317"/>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0" algn="just"/>
            <a:r>
              <a:rPr lang="en-IN" sz="2000" b="1" dirty="0"/>
              <a:t>India was selected as Global Champion on Energy Transition on 24 September 2021 by the United Nations</a:t>
            </a:r>
            <a:endParaRPr lang="en-US" sz="2000" dirty="0"/>
          </a:p>
          <a:p>
            <a:pPr marL="0" indent="0" algn="just">
              <a:buNone/>
            </a:pPr>
            <a:r>
              <a:rPr lang="en-IN" sz="2000" dirty="0"/>
              <a:t>Dialogue on energy transition presents India with an opportunity to share experiences with the entire world.  To attain Sustainable Development Goals 7 (SDG7) concerted actions are required all across the world, in the same spirit especially those in positions of privilege to work ambitiously to support a global energy transition. </a:t>
            </a:r>
            <a:r>
              <a:rPr lang="en-US" sz="2000" dirty="0"/>
              <a:t>India will finalize its energy compacts going forward based on its target of 450 GW renewable energy capacity by 2030.  </a:t>
            </a:r>
            <a:r>
              <a:rPr lang="en-IN" sz="2000" dirty="0"/>
              <a:t>These will be primarily focused upon solar, wind and bio-energy; storage systems, green hydrogen and international cooperation through the </a:t>
            </a:r>
            <a:r>
              <a:rPr lang="en-IN" sz="2000" b="1" dirty="0"/>
              <a:t>International Solar Alliance</a:t>
            </a:r>
            <a:r>
              <a:rPr lang="en-IN" sz="2000" dirty="0"/>
              <a:t>. </a:t>
            </a:r>
          </a:p>
          <a:p>
            <a:pPr marL="0" indent="0" algn="just">
              <a:buNone/>
            </a:pPr>
            <a:r>
              <a:rPr lang="en-GB" sz="2000" i="0" dirty="0">
                <a:effectLst/>
                <a:ea typeface="Calibri" panose="020F0502020204030204" pitchFamily="34" charset="0"/>
                <a:cs typeface="Calibri" panose="020F0502020204030204" pitchFamily="34" charset="0"/>
              </a:rPr>
              <a:t>The initiative of “</a:t>
            </a:r>
            <a:r>
              <a:rPr lang="en-GB" sz="2000" b="1" i="0" dirty="0">
                <a:effectLst/>
                <a:ea typeface="Calibri" panose="020F0502020204030204" pitchFamily="34" charset="0"/>
                <a:cs typeface="Calibri" panose="020F0502020204030204" pitchFamily="34" charset="0"/>
              </a:rPr>
              <a:t>One Sun, One World, One Grid</a:t>
            </a:r>
            <a:r>
              <a:rPr lang="en-GB" sz="2000" i="0" dirty="0">
                <a:effectLst/>
                <a:ea typeface="Calibri" panose="020F0502020204030204" pitchFamily="34" charset="0"/>
                <a:cs typeface="Calibri" panose="020F0502020204030204" pitchFamily="34" charset="0"/>
              </a:rPr>
              <a:t>”  </a:t>
            </a:r>
            <a:r>
              <a:rPr lang="en-GB" sz="2000" dirty="0">
                <a:ea typeface="Calibri" panose="020F0502020204030204" pitchFamily="34" charset="0"/>
                <a:cs typeface="Calibri" panose="020F0502020204030204" pitchFamily="34" charset="0"/>
              </a:rPr>
              <a:t>put forth by Hon. PM Modi at first assembly of International Solar Alliance is aimed at </a:t>
            </a:r>
            <a:r>
              <a:rPr lang="en-GB" sz="2000" i="0" dirty="0">
                <a:effectLst/>
                <a:ea typeface="Calibri" panose="020F0502020204030204" pitchFamily="34" charset="0"/>
                <a:cs typeface="Calibri" panose="020F0502020204030204" pitchFamily="34" charset="0"/>
              </a:rPr>
              <a:t> interconnected solar energy infrastructure at a global scale. Besides bringin</a:t>
            </a:r>
            <a:r>
              <a:rPr lang="en-GB" sz="2000" dirty="0">
                <a:ea typeface="Calibri" panose="020F0502020204030204" pitchFamily="34" charset="0"/>
                <a:cs typeface="Calibri" panose="020F0502020204030204" pitchFamily="34" charset="0"/>
              </a:rPr>
              <a:t>g  synergies  to national efforts, it will create millions of green jobs. </a:t>
            </a:r>
            <a:endParaRPr lang="en-US" sz="2000" dirty="0">
              <a:ea typeface="Calibri" panose="020F0502020204030204" pitchFamily="34" charset="0"/>
              <a:cs typeface="Calibri" panose="020F0502020204030204" pitchFamily="34" charset="0"/>
            </a:endParaRPr>
          </a:p>
          <a:p>
            <a:pPr lvl="0" algn="just"/>
            <a:r>
              <a:rPr lang="en-IN" sz="2000" b="1" dirty="0"/>
              <a:t>Global Bio-Fuels Alliance</a:t>
            </a:r>
            <a:endParaRPr lang="en-US" sz="2000" dirty="0"/>
          </a:p>
          <a:p>
            <a:pPr marL="0" indent="0" algn="just">
              <a:buNone/>
            </a:pPr>
            <a:r>
              <a:rPr lang="en-US" sz="2000" dirty="0"/>
              <a:t>It is an initiative to develop an alliance of governments, international organizations and industry to facilitate adoption of biofuels by bringing together the biggest consumers and producers of biofuels and positioning biofuels as a key to energy transition.</a:t>
            </a:r>
          </a:p>
          <a:p>
            <a:pPr marL="0" indent="0" algn="just">
              <a:buNone/>
            </a:pPr>
            <a:r>
              <a:rPr lang="en-US" sz="2000" dirty="0"/>
              <a:t>This alliance brings together biofuel producers and consumers to strengthen trade and help nations meet their emission reduction targets and enable their energy transition away from fossil fuels. It's goals include ensuring energy security, affordability, and access to cleaner fuels.</a:t>
            </a:r>
          </a:p>
          <a:p>
            <a:pPr lvl="0" algn="just" fontAlgn="base"/>
            <a:endParaRPr lang="en-US" sz="1800" dirty="0"/>
          </a:p>
          <a:p>
            <a:pPr marL="0" indent="0" algn="just">
              <a:buFont typeface="Arial" panose="020B0604020202020204" pitchFamily="34" charset="0"/>
              <a:buNone/>
            </a:pPr>
            <a:endParaRPr lang="en-US" sz="2000" dirty="0"/>
          </a:p>
        </p:txBody>
      </p:sp>
    </p:spTree>
    <p:extLst>
      <p:ext uri="{BB962C8B-B14F-4D97-AF65-F5344CB8AC3E}">
        <p14:creationId xmlns:p14="http://schemas.microsoft.com/office/powerpoint/2010/main" val="242256817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5" descr="C:\Users\user\Desktop\BGG.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325" y="-266341"/>
            <a:ext cx="12299325" cy="8203078"/>
          </a:xfrm>
          <a:prstGeom prst="rect">
            <a:avLst/>
          </a:prstGeom>
          <a:noFill/>
          <a:extLst>
            <a:ext uri="{909E8E84-426E-40DD-AFC4-6F175D3DCCD1}">
              <a14:hiddenFill xmlns:a14="http://schemas.microsoft.com/office/drawing/2010/main">
                <a:solidFill>
                  <a:srgbClr val="FFFFFF"/>
                </a:solidFill>
              </a14:hiddenFill>
            </a:ext>
          </a:extLst>
        </p:spPr>
      </p:pic>
      <p:sp>
        <p:nvSpPr>
          <p:cNvPr id="9" name="Title 1">
            <a:extLst>
              <a:ext uri="{FF2B5EF4-FFF2-40B4-BE49-F238E27FC236}">
                <a16:creationId xmlns:a16="http://schemas.microsoft.com/office/drawing/2014/main" id="{470946AD-BE6B-EA6E-3F28-6174C8139673}"/>
              </a:ext>
            </a:extLst>
          </p:cNvPr>
          <p:cNvSpPr txBox="1">
            <a:spLocks/>
          </p:cNvSpPr>
          <p:nvPr/>
        </p:nvSpPr>
        <p:spPr>
          <a:xfrm>
            <a:off x="1850479" y="2922435"/>
            <a:ext cx="8981440" cy="672886"/>
          </a:xfrm>
          <a:prstGeom prst="rect">
            <a:avLst/>
          </a:prstGeom>
          <a:solidFill>
            <a:schemeClr val="accent6">
              <a:lumMod val="20000"/>
              <a:lumOff val="80000"/>
            </a:schemeClr>
          </a:solidFill>
          <a:effectLst>
            <a:outerShdw blurRad="50800" dist="38100" dir="2700000" algn="tl" rotWithShape="0">
              <a:prstClr val="black">
                <a:alpha val="40000"/>
              </a:prstClr>
            </a:outerShdw>
          </a:effectLst>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3200" b="1" dirty="0">
                <a:solidFill>
                  <a:schemeClr val="accent6">
                    <a:lumMod val="50000"/>
                  </a:schemeClr>
                </a:solidFill>
                <a:cs typeface="Arial" panose="020B0604020202020204" pitchFamily="34" charset="0"/>
              </a:rPr>
              <a:t>Thank You </a:t>
            </a:r>
          </a:p>
        </p:txBody>
      </p:sp>
    </p:spTree>
    <p:extLst>
      <p:ext uri="{BB962C8B-B14F-4D97-AF65-F5344CB8AC3E}">
        <p14:creationId xmlns:p14="http://schemas.microsoft.com/office/powerpoint/2010/main" val="160623430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C:\Users\user\Desktop\BGG.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325" y="-266341"/>
            <a:ext cx="12299325" cy="8203078"/>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D1226366-37C1-0DC2-3DC4-4D7149216065}"/>
              </a:ext>
            </a:extLst>
          </p:cNvPr>
          <p:cNvSpPr txBox="1">
            <a:spLocks/>
          </p:cNvSpPr>
          <p:nvPr/>
        </p:nvSpPr>
        <p:spPr>
          <a:xfrm>
            <a:off x="1026119" y="803223"/>
            <a:ext cx="10515601" cy="548751"/>
          </a:xfrm>
          <a:prstGeom prst="rect">
            <a:avLst/>
          </a:prstGeom>
          <a:solidFill>
            <a:schemeClr val="accent6">
              <a:lumMod val="40000"/>
              <a:lumOff val="60000"/>
            </a:schemeClr>
          </a:solidFill>
          <a:effectLst>
            <a:outerShdw blurRad="50800" dist="38100" dir="2700000" algn="tl" rotWithShape="0">
              <a:prstClr val="black">
                <a:alpha val="40000"/>
              </a:prstClr>
            </a:outerShdw>
          </a:effectLst>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800" b="1" dirty="0"/>
              <a:t>Aim</a:t>
            </a:r>
            <a:endParaRPr lang="en-US" sz="2800" dirty="0"/>
          </a:p>
        </p:txBody>
      </p:sp>
      <p:sp>
        <p:nvSpPr>
          <p:cNvPr id="4" name="Content Placeholder 2">
            <a:extLst>
              <a:ext uri="{FF2B5EF4-FFF2-40B4-BE49-F238E27FC236}">
                <a16:creationId xmlns:a16="http://schemas.microsoft.com/office/drawing/2014/main" id="{371D7E67-C758-EAD0-1534-3C74B2A9B452}"/>
              </a:ext>
            </a:extLst>
          </p:cNvPr>
          <p:cNvSpPr txBox="1">
            <a:spLocks/>
          </p:cNvSpPr>
          <p:nvPr/>
        </p:nvSpPr>
        <p:spPr>
          <a:xfrm>
            <a:off x="578901" y="1603081"/>
            <a:ext cx="11632002" cy="4759082"/>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endParaRPr lang="en-US" sz="2000" dirty="0"/>
          </a:p>
          <a:p>
            <a:r>
              <a:rPr lang="en-GB" sz="2000" dirty="0"/>
              <a:t>Parliaments across the Commonwealth, must seek to ensure and secure reliable, efficient, affordable and environmentally sustainable energy provision that are available to all. </a:t>
            </a:r>
          </a:p>
          <a:p>
            <a:r>
              <a:rPr lang="en-GB" sz="2000" dirty="0"/>
              <a:t>Even as the global GDP crossed the  $ 100 trillion mark in 2022, nearly 750 million people continue to live in energy poverty, without any electricity access, mainly in African and Asian countries.</a:t>
            </a:r>
          </a:p>
          <a:p>
            <a:pPr lvl="0"/>
            <a:r>
              <a:rPr lang="en-GB" sz="2000" dirty="0"/>
              <a:t>During India’s Presidency of G20 this year, The Global Biofuel Alliance was launched </a:t>
            </a:r>
            <a:r>
              <a:rPr lang="en-IN" sz="2000" dirty="0"/>
              <a:t>to facilitate the adoption of biofuels by bringing together the biggest consumers and producers of biofuels.</a:t>
            </a:r>
            <a:endParaRPr lang="en-US" sz="2000" dirty="0"/>
          </a:p>
          <a:p>
            <a:pPr lvl="0"/>
            <a:r>
              <a:rPr lang="en-GB" sz="2000" dirty="0"/>
              <a:t>GBA showcases the action-oriented nature of India.</a:t>
            </a:r>
          </a:p>
          <a:p>
            <a:pPr lvl="0"/>
            <a:r>
              <a:rPr lang="en-GB" sz="2000" dirty="0"/>
              <a:t>During the Indian Presidency of G20, the African Union is now the 21</a:t>
            </a:r>
            <a:r>
              <a:rPr lang="en-GB" sz="2000" baseline="30000" dirty="0"/>
              <a:t>st</a:t>
            </a:r>
            <a:r>
              <a:rPr lang="en-GB" sz="2000" dirty="0"/>
              <a:t> member of the G20.</a:t>
            </a:r>
            <a:endParaRPr lang="en-US" sz="2000" dirty="0"/>
          </a:p>
          <a:p>
            <a:pPr lvl="0"/>
            <a:r>
              <a:rPr lang="en-GB" sz="2000" dirty="0"/>
              <a:t>India has emerged as a champion, voicing the concerns of the Global South. </a:t>
            </a:r>
          </a:p>
          <a:p>
            <a:pPr lvl="0"/>
            <a:r>
              <a:rPr lang="en-GB" sz="2000" dirty="0"/>
              <a:t>‘One Earth, One Family, One Future’. </a:t>
            </a:r>
          </a:p>
          <a:p>
            <a:pPr>
              <a:buNone/>
            </a:pPr>
            <a:endParaRPr lang="en-US" sz="2000" dirty="0"/>
          </a:p>
          <a:p>
            <a:endParaRPr lang="en-IN" sz="2000" dirty="0"/>
          </a:p>
          <a:p>
            <a:pPr marL="0" indent="0">
              <a:buFont typeface="Arial" panose="020B0604020202020204" pitchFamily="34" charset="0"/>
              <a:buNone/>
            </a:pPr>
            <a:endParaRPr lang="en-US" sz="2000" dirty="0"/>
          </a:p>
        </p:txBody>
      </p:sp>
    </p:spTree>
    <p:extLst>
      <p:ext uri="{BB962C8B-B14F-4D97-AF65-F5344CB8AC3E}">
        <p14:creationId xmlns:p14="http://schemas.microsoft.com/office/powerpoint/2010/main" val="104058856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C:\Users\user\Desktop\BGG.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325" y="-266341"/>
            <a:ext cx="12299325" cy="8203078"/>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D1226366-37C1-0DC2-3DC4-4D7149216065}"/>
              </a:ext>
            </a:extLst>
          </p:cNvPr>
          <p:cNvSpPr txBox="1">
            <a:spLocks/>
          </p:cNvSpPr>
          <p:nvPr/>
        </p:nvSpPr>
        <p:spPr>
          <a:xfrm>
            <a:off x="1026119" y="803223"/>
            <a:ext cx="10515601" cy="548751"/>
          </a:xfrm>
          <a:prstGeom prst="rect">
            <a:avLst/>
          </a:prstGeom>
          <a:solidFill>
            <a:schemeClr val="accent6">
              <a:lumMod val="40000"/>
              <a:lumOff val="60000"/>
            </a:schemeClr>
          </a:solidFill>
          <a:effectLst>
            <a:outerShdw blurRad="50800" dist="38100" dir="2700000" algn="tl" rotWithShape="0">
              <a:prstClr val="black">
                <a:alpha val="40000"/>
              </a:prstClr>
            </a:outerShdw>
          </a:effectLst>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800" b="1" dirty="0"/>
              <a:t>India’s Energy Agenda</a:t>
            </a:r>
            <a:endParaRPr lang="en-US" sz="2800" dirty="0"/>
          </a:p>
        </p:txBody>
      </p:sp>
      <p:sp>
        <p:nvSpPr>
          <p:cNvPr id="4" name="Content Placeholder 2">
            <a:extLst>
              <a:ext uri="{FF2B5EF4-FFF2-40B4-BE49-F238E27FC236}">
                <a16:creationId xmlns:a16="http://schemas.microsoft.com/office/drawing/2014/main" id="{371D7E67-C758-EAD0-1534-3C74B2A9B452}"/>
              </a:ext>
            </a:extLst>
          </p:cNvPr>
          <p:cNvSpPr txBox="1">
            <a:spLocks/>
          </p:cNvSpPr>
          <p:nvPr/>
        </p:nvSpPr>
        <p:spPr>
          <a:xfrm>
            <a:off x="1026119" y="1603081"/>
            <a:ext cx="10515601" cy="4475747"/>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endParaRPr lang="en-US" sz="2000" dirty="0"/>
          </a:p>
          <a:p>
            <a:pPr lvl="0" fontAlgn="base"/>
            <a:r>
              <a:rPr lang="en-US" sz="2000" dirty="0"/>
              <a:t>The Indian Parliament is continuously engaging in legislative actions to drive energy policy initiatives, revamp policies , and implement necessary measures to eliminate energy poverty. </a:t>
            </a:r>
          </a:p>
          <a:p>
            <a:pPr lvl="0" fontAlgn="base"/>
            <a:r>
              <a:rPr lang="en-US" sz="2000" dirty="0"/>
              <a:t>India commits to accelerating clean, sustainable, just, affordable and inclusive energy transitions as a means of enabling strong and balanced growth to achieve our climate objectives.</a:t>
            </a:r>
          </a:p>
          <a:p>
            <a:pPr lvl="0" fontAlgn="base"/>
            <a:r>
              <a:rPr lang="en-US" sz="2000" dirty="0"/>
              <a:t>India is developing policies based on the five guiding key enablers -</a:t>
            </a:r>
          </a:p>
          <a:p>
            <a:pPr lvl="1" fontAlgn="base">
              <a:buFont typeface="Wingdings" panose="05000000000000000000" pitchFamily="2" charset="2"/>
              <a:buChar char="Ø"/>
            </a:pPr>
            <a:r>
              <a:rPr lang="en-US" sz="2000" dirty="0"/>
              <a:t>Energy availability </a:t>
            </a:r>
          </a:p>
          <a:p>
            <a:pPr lvl="1" fontAlgn="base">
              <a:buFont typeface="Wingdings" panose="05000000000000000000" pitchFamily="2" charset="2"/>
              <a:buChar char="Ø"/>
            </a:pPr>
            <a:r>
              <a:rPr lang="en-US" sz="2000" dirty="0"/>
              <a:t>Energy accessibility </a:t>
            </a:r>
          </a:p>
          <a:p>
            <a:pPr lvl="1" fontAlgn="base">
              <a:buFont typeface="Wingdings" panose="05000000000000000000" pitchFamily="2" charset="2"/>
              <a:buChar char="Ø"/>
            </a:pPr>
            <a:r>
              <a:rPr lang="en-US" sz="2000" dirty="0"/>
              <a:t>Energy affordability </a:t>
            </a:r>
          </a:p>
          <a:p>
            <a:pPr lvl="1" fontAlgn="base">
              <a:buFont typeface="Wingdings" panose="05000000000000000000" pitchFamily="2" charset="2"/>
              <a:buChar char="Ø"/>
            </a:pPr>
            <a:r>
              <a:rPr lang="en-US" sz="2000" dirty="0"/>
              <a:t>Energy sustainability</a:t>
            </a:r>
          </a:p>
          <a:p>
            <a:pPr lvl="1" fontAlgn="base">
              <a:buFont typeface="Wingdings" panose="05000000000000000000" pitchFamily="2" charset="2"/>
              <a:buChar char="Ø"/>
            </a:pPr>
            <a:r>
              <a:rPr lang="en-US" sz="2000" dirty="0"/>
              <a:t>Energy efficiency </a:t>
            </a:r>
          </a:p>
          <a:p>
            <a:endParaRPr lang="en-US" sz="2000" dirty="0"/>
          </a:p>
          <a:p>
            <a:endParaRPr lang="en-IN" sz="2000" dirty="0"/>
          </a:p>
          <a:p>
            <a:pPr marL="0" indent="0">
              <a:buFont typeface="Arial" panose="020B0604020202020204" pitchFamily="34" charset="0"/>
              <a:buNone/>
            </a:pPr>
            <a:endParaRPr lang="en-US" sz="2000" dirty="0"/>
          </a:p>
        </p:txBody>
      </p:sp>
    </p:spTree>
    <p:extLst>
      <p:ext uri="{BB962C8B-B14F-4D97-AF65-F5344CB8AC3E}">
        <p14:creationId xmlns:p14="http://schemas.microsoft.com/office/powerpoint/2010/main" val="44078089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5" descr="C:\Users\user\Desktop\BGG.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325" y="-266341"/>
            <a:ext cx="12299325" cy="8203078"/>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D1226366-37C1-0DC2-3DC4-4D7149216065}"/>
              </a:ext>
            </a:extLst>
          </p:cNvPr>
          <p:cNvSpPr txBox="1">
            <a:spLocks/>
          </p:cNvSpPr>
          <p:nvPr/>
        </p:nvSpPr>
        <p:spPr>
          <a:xfrm>
            <a:off x="980070" y="378736"/>
            <a:ext cx="10515601" cy="548751"/>
          </a:xfrm>
          <a:prstGeom prst="rect">
            <a:avLst/>
          </a:prstGeom>
          <a:solidFill>
            <a:schemeClr val="accent6">
              <a:lumMod val="40000"/>
              <a:lumOff val="60000"/>
            </a:schemeClr>
          </a:solidFill>
          <a:effectLst>
            <a:outerShdw blurRad="50800" dist="38100" dir="2700000" algn="tl" rotWithShape="0">
              <a:prstClr val="black">
                <a:alpha val="40000"/>
              </a:prstClr>
            </a:outerShdw>
          </a:effectLst>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800" b="1" dirty="0"/>
              <a:t>India, Leads By Example</a:t>
            </a:r>
            <a:endParaRPr lang="en-US" sz="2800" dirty="0"/>
          </a:p>
        </p:txBody>
      </p:sp>
      <p:sp>
        <p:nvSpPr>
          <p:cNvPr id="4" name="Content Placeholder 2">
            <a:extLst>
              <a:ext uri="{FF2B5EF4-FFF2-40B4-BE49-F238E27FC236}">
                <a16:creationId xmlns:a16="http://schemas.microsoft.com/office/drawing/2014/main" id="{371D7E67-C758-EAD0-1534-3C74B2A9B452}"/>
              </a:ext>
            </a:extLst>
          </p:cNvPr>
          <p:cNvSpPr txBox="1">
            <a:spLocks/>
          </p:cNvSpPr>
          <p:nvPr/>
        </p:nvSpPr>
        <p:spPr>
          <a:xfrm>
            <a:off x="980070" y="1185607"/>
            <a:ext cx="7047426" cy="5435570"/>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endParaRPr lang="en-US" sz="2000" dirty="0"/>
          </a:p>
          <a:p>
            <a:pPr marL="0" indent="0">
              <a:buNone/>
            </a:pPr>
            <a:r>
              <a:rPr lang="en-US" sz="2000" b="1" dirty="0" err="1"/>
              <a:t>Saubhagya</a:t>
            </a:r>
            <a:r>
              <a:rPr lang="en-US" sz="2000" b="1"/>
              <a:t>: </a:t>
            </a:r>
            <a:r>
              <a:rPr lang="en-US" sz="2000"/>
              <a:t>(Meaning ‘Good Luck’ in English)</a:t>
            </a:r>
          </a:p>
          <a:p>
            <a:pPr marL="0" indent="0">
              <a:buNone/>
            </a:pPr>
            <a:endParaRPr lang="en-US" sz="2000"/>
          </a:p>
          <a:p>
            <a:pPr>
              <a:buFont typeface="Wingdings" panose="05000000000000000000" pitchFamily="2" charset="2"/>
              <a:buChar char="Ø"/>
            </a:pPr>
            <a:r>
              <a:rPr lang="en-IN" sz="2000"/>
              <a:t>Pradhan </a:t>
            </a:r>
            <a:r>
              <a:rPr lang="en-IN" sz="2000" err="1"/>
              <a:t>Mantri</a:t>
            </a:r>
            <a:r>
              <a:rPr lang="en-IN" sz="2000"/>
              <a:t> </a:t>
            </a:r>
            <a:r>
              <a:rPr lang="en-IN" sz="2000" err="1"/>
              <a:t>Sahaj</a:t>
            </a:r>
            <a:r>
              <a:rPr lang="en-IN" sz="2000"/>
              <a:t> </a:t>
            </a:r>
            <a:r>
              <a:rPr lang="en-IN" sz="2000" err="1"/>
              <a:t>Bijli</a:t>
            </a:r>
            <a:r>
              <a:rPr lang="en-IN" sz="2000"/>
              <a:t> </a:t>
            </a:r>
            <a:r>
              <a:rPr lang="en-IN" sz="2000" err="1"/>
              <a:t>Har</a:t>
            </a:r>
            <a:r>
              <a:rPr lang="en-IN" sz="2000"/>
              <a:t> </a:t>
            </a:r>
            <a:r>
              <a:rPr lang="en-IN" sz="2000" err="1"/>
              <a:t>Ghar</a:t>
            </a:r>
            <a:r>
              <a:rPr lang="en-IN" sz="2000"/>
              <a:t> </a:t>
            </a:r>
            <a:r>
              <a:rPr lang="en-IN" sz="2000" err="1"/>
              <a:t>Yojana</a:t>
            </a:r>
            <a:r>
              <a:rPr lang="en-IN" sz="2000"/>
              <a:t> (</a:t>
            </a:r>
            <a:r>
              <a:rPr lang="en-IN" sz="2000" err="1"/>
              <a:t>Saubhagya</a:t>
            </a:r>
            <a:r>
              <a:rPr lang="en-IN" sz="2000"/>
              <a:t>), is the largest expansion of energy access anywhere in the world. </a:t>
            </a:r>
            <a:endParaRPr lang="en-US" sz="2000"/>
          </a:p>
          <a:p>
            <a:pPr>
              <a:buFont typeface="Wingdings" panose="05000000000000000000" pitchFamily="2" charset="2"/>
              <a:buChar char="Ø"/>
            </a:pPr>
            <a:r>
              <a:rPr lang="en-IN" sz="2000"/>
              <a:t>Under this initiative, the electrification of all villages and households was completed by 31st March, 2019. </a:t>
            </a:r>
            <a:endParaRPr lang="en-US" sz="2000"/>
          </a:p>
          <a:p>
            <a:pPr>
              <a:buFont typeface="Wingdings" panose="05000000000000000000" pitchFamily="2" charset="2"/>
              <a:buChar char="Ø"/>
            </a:pPr>
            <a:r>
              <a:rPr lang="en-US" sz="2000" b="1"/>
              <a:t>SAUBHAGYA</a:t>
            </a:r>
            <a:r>
              <a:rPr lang="en-US" sz="2000"/>
              <a:t> initiative has provided electricity connections to 28.6 million unconnected households since September 25, 2017.  </a:t>
            </a:r>
          </a:p>
          <a:p>
            <a:pPr>
              <a:buFont typeface="Wingdings" panose="05000000000000000000" pitchFamily="2" charset="2"/>
              <a:buChar char="Ø"/>
            </a:pPr>
            <a:r>
              <a:rPr lang="en-US" sz="2000"/>
              <a:t>Another scheme</a:t>
            </a:r>
            <a:r>
              <a:rPr lang="en-US" sz="2000" b="1"/>
              <a:t>, </a:t>
            </a:r>
            <a:r>
              <a:rPr lang="en-US" sz="2000"/>
              <a:t>the</a:t>
            </a:r>
            <a:r>
              <a:rPr lang="en-US" sz="2000" b="1"/>
              <a:t> </a:t>
            </a:r>
            <a:r>
              <a:rPr lang="en-US" sz="2000" b="1" err="1"/>
              <a:t>Deen</a:t>
            </a:r>
            <a:r>
              <a:rPr lang="en-US" sz="2000" b="1"/>
              <a:t> </a:t>
            </a:r>
            <a:r>
              <a:rPr lang="en-US" sz="2000" b="1" err="1"/>
              <a:t>Dayal</a:t>
            </a:r>
            <a:r>
              <a:rPr lang="en-US" sz="2000" b="1"/>
              <a:t> Upadhyaya Gram Jyoti Yojana (DDUGJY) </a:t>
            </a:r>
            <a:r>
              <a:rPr lang="en-US" sz="2000"/>
              <a:t>has accomplished electrification of 18,000 villages, ensuring complete electricity access.  </a:t>
            </a:r>
          </a:p>
          <a:p>
            <a:pPr marL="0" indent="0">
              <a:buNone/>
            </a:pPr>
            <a:endParaRPr lang="en-IN" sz="2000"/>
          </a:p>
          <a:p>
            <a:pPr marL="0" indent="0">
              <a:buFont typeface="Arial" panose="020B0604020202020204" pitchFamily="34" charset="0"/>
              <a:buNone/>
            </a:pPr>
            <a:endParaRPr lang="en-US" sz="2000"/>
          </a:p>
        </p:txBody>
      </p:sp>
      <p:pic>
        <p:nvPicPr>
          <p:cNvPr id="17410" name="Picture 2" descr="PIB India в Twitter: „@narendramodi Brightening lives through  #Saubhagya💡Yojana. Check out the details of the scheme launched by PM  @narendramodi yesterday 2/2 https://t.co/1kbSmzXtqz“ / X"/>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981638" y="1383885"/>
            <a:ext cx="3944200" cy="451625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1609149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5" descr="C:\Users\user\Desktop\BGG.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325" y="-266341"/>
            <a:ext cx="12299325" cy="8203078"/>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D1226366-37C1-0DC2-3DC4-4D7149216065}"/>
              </a:ext>
            </a:extLst>
          </p:cNvPr>
          <p:cNvSpPr txBox="1">
            <a:spLocks/>
          </p:cNvSpPr>
          <p:nvPr/>
        </p:nvSpPr>
        <p:spPr>
          <a:xfrm>
            <a:off x="1026119" y="803223"/>
            <a:ext cx="10515601" cy="548751"/>
          </a:xfrm>
          <a:prstGeom prst="rect">
            <a:avLst/>
          </a:prstGeom>
          <a:solidFill>
            <a:schemeClr val="accent6">
              <a:lumMod val="40000"/>
              <a:lumOff val="60000"/>
            </a:schemeClr>
          </a:solidFill>
          <a:effectLst>
            <a:outerShdw blurRad="50800" dist="38100" dir="2700000" algn="tl" rotWithShape="0">
              <a:prstClr val="black">
                <a:alpha val="40000"/>
              </a:prstClr>
            </a:outerShdw>
          </a:effectLst>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800" b="1"/>
              <a:t>India, Leads By Example</a:t>
            </a:r>
            <a:endParaRPr lang="en-US" sz="2800"/>
          </a:p>
        </p:txBody>
      </p:sp>
      <p:sp>
        <p:nvSpPr>
          <p:cNvPr id="4" name="Content Placeholder 2">
            <a:extLst>
              <a:ext uri="{FF2B5EF4-FFF2-40B4-BE49-F238E27FC236}">
                <a16:creationId xmlns:a16="http://schemas.microsoft.com/office/drawing/2014/main" id="{371D7E67-C758-EAD0-1534-3C74B2A9B452}"/>
              </a:ext>
            </a:extLst>
          </p:cNvPr>
          <p:cNvSpPr txBox="1">
            <a:spLocks/>
          </p:cNvSpPr>
          <p:nvPr/>
        </p:nvSpPr>
        <p:spPr>
          <a:xfrm>
            <a:off x="1026119" y="1618373"/>
            <a:ext cx="10599824" cy="5127484"/>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fontAlgn="base">
              <a:buNone/>
            </a:pPr>
            <a:r>
              <a:rPr lang="en-US" sz="2000" b="1"/>
              <a:t>PM-KUSUM (Pradhan Mantri Kisan </a:t>
            </a:r>
            <a:r>
              <a:rPr lang="en-US" sz="2000" b="1" err="1"/>
              <a:t>Urja</a:t>
            </a:r>
            <a:r>
              <a:rPr lang="en-US" sz="2000" b="1"/>
              <a:t> Suraksha </a:t>
            </a:r>
            <a:r>
              <a:rPr lang="en-US" sz="2000" b="1" err="1"/>
              <a:t>Utthan</a:t>
            </a:r>
            <a:r>
              <a:rPr lang="en-US" sz="2000" b="1"/>
              <a:t> </a:t>
            </a:r>
            <a:r>
              <a:rPr lang="en-US" sz="2000" b="1" err="1"/>
              <a:t>Mahabhiyan</a:t>
            </a:r>
            <a:r>
              <a:rPr lang="en-US" sz="2000" b="1"/>
              <a:t>)</a:t>
            </a:r>
          </a:p>
          <a:p>
            <a:pPr marL="0" indent="0" fontAlgn="base">
              <a:buNone/>
            </a:pPr>
            <a:r>
              <a:rPr lang="en-US" sz="2000"/>
              <a:t>It is the worlds largest clean energy initiative for the agriculture sector with an objective to solarize agriculture pumps of almost 3.5 million farmers. It aims to convert them from consumers to prosumers.</a:t>
            </a:r>
            <a:endParaRPr lang="en-US" sz="2000" b="1"/>
          </a:p>
          <a:p>
            <a:pPr fontAlgn="base">
              <a:buFont typeface="Wingdings" panose="05000000000000000000" pitchFamily="2" charset="2"/>
              <a:buChar char="Ø"/>
            </a:pPr>
            <a:r>
              <a:rPr lang="en-IN" sz="2000"/>
              <a:t> </a:t>
            </a:r>
            <a:r>
              <a:rPr lang="en-IN" sz="1600"/>
              <a:t>This scheme provides energy and water security, de-dieselizes the farming sector, generates additional income for farmers by producing solar power. </a:t>
            </a:r>
            <a:endParaRPr lang="en-US" sz="1600"/>
          </a:p>
          <a:p>
            <a:pPr fontAlgn="base">
              <a:buFont typeface="Wingdings" panose="05000000000000000000" pitchFamily="2" charset="2"/>
              <a:buChar char="Ø"/>
            </a:pPr>
            <a:r>
              <a:rPr lang="en-IN" sz="1600"/>
              <a:t> Supported installation of 135.08 MW of small solar power capacity and the deployment of 260,000 standalone and grid-connected agriculture pumps </a:t>
            </a:r>
            <a:r>
              <a:rPr lang="en-US" sz="1600"/>
              <a:t>with </a:t>
            </a:r>
            <a:r>
              <a:rPr lang="en-IN" sz="1600"/>
              <a:t>financial support of over $4 billion from the central government. </a:t>
            </a:r>
            <a:endParaRPr lang="en-US" sz="1600"/>
          </a:p>
          <a:p>
            <a:pPr marL="0" indent="0" fontAlgn="base">
              <a:buNone/>
            </a:pPr>
            <a:r>
              <a:rPr lang="en-IN" sz="1600" b="1"/>
              <a:t>The scheme consists of three components:</a:t>
            </a:r>
            <a:endParaRPr lang="en-US" sz="1600" b="1"/>
          </a:p>
          <a:p>
            <a:pPr fontAlgn="base">
              <a:buFont typeface="Wingdings" panose="05000000000000000000" pitchFamily="2" charset="2"/>
              <a:buChar char="Ø"/>
            </a:pPr>
            <a:r>
              <a:rPr lang="en-US" sz="1600"/>
              <a:t> Component A: Installation of 10,000 MW of decentralized grid connected solar power plants, each with a capacity up to 2 MW.</a:t>
            </a:r>
          </a:p>
          <a:p>
            <a:pPr fontAlgn="base">
              <a:buFont typeface="Wingdings" panose="05000000000000000000" pitchFamily="2" charset="2"/>
              <a:buChar char="Ø"/>
            </a:pPr>
            <a:r>
              <a:rPr lang="en-US" sz="1600"/>
              <a:t> Component B: Setting up of 2 million standalone solar powered agriculture pumps.</a:t>
            </a:r>
          </a:p>
          <a:p>
            <a:pPr fontAlgn="base">
              <a:buFont typeface="Wingdings" panose="05000000000000000000" pitchFamily="2" charset="2"/>
              <a:buChar char="Ø"/>
            </a:pPr>
            <a:r>
              <a:rPr lang="en-US" sz="1600"/>
              <a:t> Component C: Solarization of 1.5 million existing grid-connected agriculture pumps. </a:t>
            </a:r>
          </a:p>
          <a:p>
            <a:pPr fontAlgn="base">
              <a:buFont typeface="Wingdings" panose="05000000000000000000" pitchFamily="2" charset="2"/>
              <a:buChar char="Ø"/>
            </a:pPr>
            <a:r>
              <a:rPr lang="en-US" sz="1600"/>
              <a:t>In my constituency Jhansi,  under ‘Kusum 2’, we are installing another 10 thousand solar panels for agricultural and domestic use.</a:t>
            </a:r>
          </a:p>
          <a:p>
            <a:pPr marL="0" indent="0">
              <a:buFont typeface="Arial" panose="020B0604020202020204" pitchFamily="34" charset="0"/>
              <a:buNone/>
            </a:pPr>
            <a:endParaRPr lang="en-US" sz="2000"/>
          </a:p>
        </p:txBody>
      </p:sp>
    </p:spTree>
    <p:extLst>
      <p:ext uri="{BB962C8B-B14F-4D97-AF65-F5344CB8AC3E}">
        <p14:creationId xmlns:p14="http://schemas.microsoft.com/office/powerpoint/2010/main" val="138725673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C:\Users\user\Desktop\BGG.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325" y="-266341"/>
            <a:ext cx="12299325" cy="8203078"/>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D1226366-37C1-0DC2-3DC4-4D7149216065}"/>
              </a:ext>
            </a:extLst>
          </p:cNvPr>
          <p:cNvSpPr txBox="1">
            <a:spLocks/>
          </p:cNvSpPr>
          <p:nvPr/>
        </p:nvSpPr>
        <p:spPr>
          <a:xfrm>
            <a:off x="1026119" y="803223"/>
            <a:ext cx="10515601" cy="548751"/>
          </a:xfrm>
          <a:prstGeom prst="rect">
            <a:avLst/>
          </a:prstGeom>
          <a:solidFill>
            <a:schemeClr val="accent6">
              <a:lumMod val="40000"/>
              <a:lumOff val="60000"/>
            </a:schemeClr>
          </a:solidFill>
          <a:effectLst>
            <a:outerShdw blurRad="50800" dist="38100" dir="2700000" algn="tl" rotWithShape="0">
              <a:prstClr val="black">
                <a:alpha val="40000"/>
              </a:prstClr>
            </a:outerShdw>
          </a:effectLst>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800" b="1" dirty="0"/>
              <a:t>India, Leads By Example</a:t>
            </a:r>
            <a:endParaRPr lang="en-US" sz="2800" dirty="0"/>
          </a:p>
        </p:txBody>
      </p:sp>
      <p:sp>
        <p:nvSpPr>
          <p:cNvPr id="4" name="Content Placeholder 2">
            <a:extLst>
              <a:ext uri="{FF2B5EF4-FFF2-40B4-BE49-F238E27FC236}">
                <a16:creationId xmlns:a16="http://schemas.microsoft.com/office/drawing/2014/main" id="{371D7E67-C758-EAD0-1534-3C74B2A9B452}"/>
              </a:ext>
            </a:extLst>
          </p:cNvPr>
          <p:cNvSpPr txBox="1">
            <a:spLocks/>
          </p:cNvSpPr>
          <p:nvPr/>
        </p:nvSpPr>
        <p:spPr>
          <a:xfrm>
            <a:off x="923088" y="1351974"/>
            <a:ext cx="10618632" cy="4565900"/>
          </a:xfrm>
          <a:prstGeom prst="rect">
            <a:avLst/>
          </a:prstGeom>
        </p:spPr>
        <p:txBody>
          <a:bodyPr>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endParaRPr lang="en-US" sz="2000" dirty="0"/>
          </a:p>
          <a:p>
            <a:pPr marL="0" indent="0">
              <a:buNone/>
            </a:pPr>
            <a:r>
              <a:rPr lang="en-US" sz="2000" b="1" dirty="0"/>
              <a:t>Ujjwala Scheme</a:t>
            </a:r>
          </a:p>
          <a:p>
            <a:pPr marL="0" indent="0">
              <a:buNone/>
            </a:pPr>
            <a:r>
              <a:rPr lang="en-US" sz="2000" b="1" dirty="0"/>
              <a:t> </a:t>
            </a:r>
            <a:endParaRPr lang="en-US" sz="2000" dirty="0"/>
          </a:p>
          <a:p>
            <a:pPr lvl="0">
              <a:buFont typeface="Wingdings" panose="05000000000000000000" pitchFamily="2" charset="2"/>
              <a:buChar char="Ø"/>
            </a:pPr>
            <a:r>
              <a:rPr lang="en-US" sz="2000" dirty="0"/>
              <a:t> A</a:t>
            </a:r>
            <a:r>
              <a:rPr lang="en-IN" sz="2000" dirty="0"/>
              <a:t> flagship scheme with an objective to make clean cooking fuel such as Liquified Petroleum Gas (LPG) available to the rural and deprived households which were otherwise using traditional cooking fuels such as firewood, coal, cow-dung cakes etc. </a:t>
            </a:r>
            <a:endParaRPr lang="en-US" sz="2000" dirty="0"/>
          </a:p>
          <a:p>
            <a:pPr lvl="0">
              <a:buFont typeface="Wingdings" panose="05000000000000000000" pitchFamily="2" charset="2"/>
              <a:buChar char="Ø"/>
            </a:pPr>
            <a:r>
              <a:rPr lang="en-US" sz="2000" dirty="0"/>
              <a:t> </a:t>
            </a:r>
            <a:r>
              <a:rPr lang="en-IN" sz="2000" dirty="0"/>
              <a:t>Usage of traditional cooking fuels had detrimental impacts on the health of rural women as well as on the environment.</a:t>
            </a:r>
            <a:endParaRPr lang="en-US" sz="2000" dirty="0"/>
          </a:p>
          <a:p>
            <a:pPr lvl="0">
              <a:buFont typeface="Wingdings" panose="05000000000000000000" pitchFamily="2" charset="2"/>
              <a:buChar char="Ø"/>
            </a:pPr>
            <a:r>
              <a:rPr lang="en-US" sz="2000" dirty="0"/>
              <a:t> Beneficiaries will receive free connections along with the first cylinder without any charge. A ₹200 ($ 2.5) decrease in the cost of domestic LPG cylinders for all consumers.</a:t>
            </a:r>
          </a:p>
          <a:p>
            <a:pPr marL="0" indent="0" fontAlgn="base">
              <a:buNone/>
            </a:pPr>
            <a:br>
              <a:rPr lang="en-IN" sz="2000" dirty="0"/>
            </a:br>
            <a:r>
              <a:rPr lang="en-IN" sz="2000" dirty="0"/>
              <a:t>The release of 96 million LPG connections under the scheme has also helped in increasing the LPG coverage from 62% to 99.8% </a:t>
            </a:r>
            <a:endParaRPr lang="en-US" sz="2000" dirty="0"/>
          </a:p>
          <a:p>
            <a:pPr marL="0" indent="0" fontAlgn="base">
              <a:buNone/>
            </a:pPr>
            <a:r>
              <a:rPr lang="en-US" sz="2000" dirty="0"/>
              <a:t> </a:t>
            </a:r>
          </a:p>
          <a:p>
            <a:pPr marL="0" indent="0">
              <a:buFont typeface="Arial" panose="020B0604020202020204" pitchFamily="34" charset="0"/>
              <a:buNone/>
            </a:pPr>
            <a:endParaRPr lang="en-US" sz="2000" dirty="0"/>
          </a:p>
        </p:txBody>
      </p:sp>
    </p:spTree>
    <p:extLst>
      <p:ext uri="{BB962C8B-B14F-4D97-AF65-F5344CB8AC3E}">
        <p14:creationId xmlns:p14="http://schemas.microsoft.com/office/powerpoint/2010/main" val="314344937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C:\Users\user\Desktop\BGG.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325" y="-266341"/>
            <a:ext cx="12299325" cy="8203078"/>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D1226366-37C1-0DC2-3DC4-4D7149216065}"/>
              </a:ext>
            </a:extLst>
          </p:cNvPr>
          <p:cNvSpPr txBox="1">
            <a:spLocks/>
          </p:cNvSpPr>
          <p:nvPr/>
        </p:nvSpPr>
        <p:spPr>
          <a:xfrm>
            <a:off x="1026119" y="803223"/>
            <a:ext cx="10515601" cy="548751"/>
          </a:xfrm>
          <a:prstGeom prst="rect">
            <a:avLst/>
          </a:prstGeom>
          <a:solidFill>
            <a:schemeClr val="accent6">
              <a:lumMod val="40000"/>
              <a:lumOff val="60000"/>
            </a:schemeClr>
          </a:solidFill>
          <a:effectLst>
            <a:outerShdw blurRad="50800" dist="38100" dir="2700000" algn="tl" rotWithShape="0">
              <a:prstClr val="black">
                <a:alpha val="40000"/>
              </a:prstClr>
            </a:outerShdw>
          </a:effectLst>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800" b="1"/>
              <a:t>India, Leads By Example</a:t>
            </a:r>
            <a:endParaRPr lang="en-US" sz="2800"/>
          </a:p>
        </p:txBody>
      </p:sp>
      <p:sp>
        <p:nvSpPr>
          <p:cNvPr id="4" name="Content Placeholder 2">
            <a:extLst>
              <a:ext uri="{FF2B5EF4-FFF2-40B4-BE49-F238E27FC236}">
                <a16:creationId xmlns:a16="http://schemas.microsoft.com/office/drawing/2014/main" id="{371D7E67-C758-EAD0-1534-3C74B2A9B452}"/>
              </a:ext>
            </a:extLst>
          </p:cNvPr>
          <p:cNvSpPr txBox="1">
            <a:spLocks/>
          </p:cNvSpPr>
          <p:nvPr/>
        </p:nvSpPr>
        <p:spPr>
          <a:xfrm>
            <a:off x="923088" y="1329745"/>
            <a:ext cx="10618632" cy="4565900"/>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endParaRPr lang="en-US" sz="2000" dirty="0"/>
          </a:p>
          <a:p>
            <a:pPr marL="0" indent="0">
              <a:buNone/>
            </a:pPr>
            <a:r>
              <a:rPr lang="en-US" sz="2000" b="1" dirty="0" err="1"/>
              <a:t>Unnat</a:t>
            </a:r>
            <a:r>
              <a:rPr lang="en-US" sz="2000" b="1" dirty="0"/>
              <a:t> Jyoti </a:t>
            </a:r>
            <a:r>
              <a:rPr lang="en-US" sz="2000" dirty="0"/>
              <a:t>(meaning ‘Improved Light’) &amp; </a:t>
            </a:r>
            <a:r>
              <a:rPr lang="en-US" sz="2000" b="1" dirty="0"/>
              <a:t>UJALA </a:t>
            </a:r>
            <a:r>
              <a:rPr lang="en-US" sz="2000" dirty="0"/>
              <a:t>(‘Bright Light’)</a:t>
            </a:r>
          </a:p>
          <a:p>
            <a:endParaRPr lang="en-US" sz="2000" dirty="0"/>
          </a:p>
          <a:p>
            <a:pPr lvl="0">
              <a:buFont typeface="Wingdings" panose="05000000000000000000" pitchFamily="2" charset="2"/>
              <a:buChar char="Ø"/>
            </a:pPr>
            <a:r>
              <a:rPr lang="en-IN" sz="2000" dirty="0"/>
              <a:t> </a:t>
            </a:r>
            <a:r>
              <a:rPr lang="en-IN" sz="2000" b="1" dirty="0"/>
              <a:t>The </a:t>
            </a:r>
            <a:r>
              <a:rPr lang="en-IN" sz="2000" b="1" dirty="0" err="1"/>
              <a:t>Unnat</a:t>
            </a:r>
            <a:r>
              <a:rPr lang="en-IN" sz="2000" b="1" dirty="0"/>
              <a:t> Jyoti </a:t>
            </a:r>
            <a:r>
              <a:rPr lang="en-IN" sz="2000" dirty="0"/>
              <a:t>was launched in 2015, with a target of replacing 770 million incandescent lamps with subsidised and affordable LED bulbs.</a:t>
            </a:r>
            <a:endParaRPr lang="en-US" sz="2000" dirty="0"/>
          </a:p>
          <a:p>
            <a:pPr lvl="0">
              <a:buFont typeface="Wingdings" panose="05000000000000000000" pitchFamily="2" charset="2"/>
              <a:buChar char="Ø"/>
            </a:pPr>
            <a:r>
              <a:rPr lang="en-IN" sz="2000" dirty="0"/>
              <a:t>The scheme was introduced to overcome the previous issue of high LED costs, hindering the adoption of energy-efficient systems. It aimed to gradually distribute LED bulbs nationwide, making them affordable and accessible to the public.</a:t>
            </a:r>
            <a:endParaRPr lang="en-US" sz="2000" dirty="0"/>
          </a:p>
          <a:p>
            <a:pPr lvl="0">
              <a:buFont typeface="Wingdings" panose="05000000000000000000" pitchFamily="2" charset="2"/>
              <a:buChar char="Ø"/>
            </a:pPr>
            <a:r>
              <a:rPr lang="en-IN" sz="2000" dirty="0"/>
              <a:t> The procured price of LED bulbs decreased by almost 90% between 2014 and 2019, from $3.72 to $0.48.</a:t>
            </a:r>
            <a:endParaRPr lang="en-US" sz="2000" dirty="0"/>
          </a:p>
          <a:p>
            <a:pPr lvl="0">
              <a:buFont typeface="Wingdings" panose="05000000000000000000" pitchFamily="2" charset="2"/>
              <a:buChar char="Ø"/>
            </a:pPr>
            <a:r>
              <a:rPr lang="en-IN" sz="2000" dirty="0"/>
              <a:t> More than 3,820 million LED bulbs have been distributed so far under this scheme, resulting in carbon emission reduction of 38 million tonnes </a:t>
            </a:r>
            <a:r>
              <a:rPr lang="en-US" sz="2000" dirty="0"/>
              <a:t>CO</a:t>
            </a:r>
            <a:r>
              <a:rPr lang="en-US" sz="2000" baseline="-25000" dirty="0"/>
              <a:t>2</a:t>
            </a:r>
            <a:r>
              <a:rPr lang="en-IN" sz="2000" dirty="0"/>
              <a:t> per year. </a:t>
            </a:r>
            <a:endParaRPr lang="en-US" sz="2000" dirty="0"/>
          </a:p>
          <a:p>
            <a:endParaRPr lang="en-IN" sz="2000" dirty="0"/>
          </a:p>
          <a:p>
            <a:pPr marL="0" indent="0">
              <a:buFont typeface="Arial" panose="020B0604020202020204" pitchFamily="34" charset="0"/>
              <a:buNone/>
            </a:pPr>
            <a:endParaRPr lang="en-US" sz="2000" dirty="0"/>
          </a:p>
        </p:txBody>
      </p:sp>
    </p:spTree>
    <p:extLst>
      <p:ext uri="{BB962C8B-B14F-4D97-AF65-F5344CB8AC3E}">
        <p14:creationId xmlns:p14="http://schemas.microsoft.com/office/powerpoint/2010/main" val="260673396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C:\Users\user\Desktop\BGG.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325" y="-266341"/>
            <a:ext cx="12299325" cy="8203078"/>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D1226366-37C1-0DC2-3DC4-4D7149216065}"/>
              </a:ext>
            </a:extLst>
          </p:cNvPr>
          <p:cNvSpPr txBox="1">
            <a:spLocks/>
          </p:cNvSpPr>
          <p:nvPr/>
        </p:nvSpPr>
        <p:spPr>
          <a:xfrm>
            <a:off x="1026119" y="803223"/>
            <a:ext cx="10515601" cy="548751"/>
          </a:xfrm>
          <a:prstGeom prst="rect">
            <a:avLst/>
          </a:prstGeom>
          <a:solidFill>
            <a:schemeClr val="accent6">
              <a:lumMod val="40000"/>
              <a:lumOff val="60000"/>
            </a:schemeClr>
          </a:solidFill>
          <a:effectLst>
            <a:outerShdw blurRad="50800" dist="38100" dir="2700000" algn="tl" rotWithShape="0">
              <a:prstClr val="black">
                <a:alpha val="40000"/>
              </a:prstClr>
            </a:outerShdw>
          </a:effectLst>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800" b="1" dirty="0"/>
              <a:t>India, Leads By Example</a:t>
            </a:r>
            <a:endParaRPr lang="en-US" sz="2800" dirty="0"/>
          </a:p>
        </p:txBody>
      </p:sp>
      <p:sp>
        <p:nvSpPr>
          <p:cNvPr id="4" name="Content Placeholder 2">
            <a:extLst>
              <a:ext uri="{FF2B5EF4-FFF2-40B4-BE49-F238E27FC236}">
                <a16:creationId xmlns:a16="http://schemas.microsoft.com/office/drawing/2014/main" id="{371D7E67-C758-EAD0-1534-3C74B2A9B452}"/>
              </a:ext>
            </a:extLst>
          </p:cNvPr>
          <p:cNvSpPr txBox="1">
            <a:spLocks/>
          </p:cNvSpPr>
          <p:nvPr/>
        </p:nvSpPr>
        <p:spPr>
          <a:xfrm>
            <a:off x="1026119" y="1422430"/>
            <a:ext cx="10515601" cy="5582462"/>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2000" b="1" dirty="0"/>
              <a:t>Key Achievements Of Energy Efficiency In India</a:t>
            </a:r>
          </a:p>
          <a:p>
            <a:pPr lvl="0" fontAlgn="base"/>
            <a:r>
              <a:rPr lang="en-US" sz="2000" b="1" dirty="0"/>
              <a:t>India’s Long Term Low Emissions Development Strategy (LT-LEDS) </a:t>
            </a:r>
            <a:r>
              <a:rPr lang="en-US" sz="2000" dirty="0"/>
              <a:t>– focus on low carbon development choices; rational utilization of national resources, energy security and achieving Net Zero by 2070 .</a:t>
            </a:r>
            <a:br>
              <a:rPr lang="en-US" sz="2000" dirty="0"/>
            </a:br>
            <a:endParaRPr lang="en-US" sz="2000" dirty="0"/>
          </a:p>
          <a:p>
            <a:pPr lvl="0" fontAlgn="base"/>
            <a:r>
              <a:rPr lang="en-US" sz="2000" b="1" dirty="0"/>
              <a:t>Roadmap of Sustainable and Holistic Approach to National Energy Efficiency (ROSHANEE)</a:t>
            </a:r>
            <a:r>
              <a:rPr lang="en-US" sz="2000" dirty="0"/>
              <a:t> under NAPCC – revamped National Mission on Enhanced Energy Efficiency – includes expanding coverage of Perform Achieve Trade (PAT) scheme; developing a PAT for SMEs,  promote Energy Service Companies (ESCOs), mobilize investment, enhancing state-level capacity building. </a:t>
            </a:r>
            <a:r>
              <a:rPr lang="en-US" sz="2000" b="1" dirty="0"/>
              <a:t>PAT – </a:t>
            </a:r>
            <a:r>
              <a:rPr lang="en-US" sz="2000" dirty="0"/>
              <a:t>CO</a:t>
            </a:r>
            <a:r>
              <a:rPr lang="en-US" sz="2000" baseline="-25000" dirty="0"/>
              <a:t>2</a:t>
            </a:r>
            <a:r>
              <a:rPr lang="en-US" sz="2000" dirty="0"/>
              <a:t> emission reduction in 13 energy intensive sector – energy savings of ~24 MTOE = 106 MTCO</a:t>
            </a:r>
            <a:r>
              <a:rPr lang="en-US" sz="2000" baseline="-25000" dirty="0"/>
              <a:t>2</a:t>
            </a:r>
            <a:r>
              <a:rPr lang="en-US" sz="2000" dirty="0"/>
              <a:t> emission reduction.</a:t>
            </a:r>
            <a:br>
              <a:rPr lang="en-US" sz="2000" dirty="0"/>
            </a:br>
            <a:endParaRPr lang="en-US" sz="2000" dirty="0"/>
          </a:p>
          <a:p>
            <a:pPr lvl="0" fontAlgn="base"/>
            <a:r>
              <a:rPr lang="en-US" sz="2000" b="1" dirty="0" err="1"/>
              <a:t>iDEEKSHA</a:t>
            </a:r>
            <a:r>
              <a:rPr lang="en-US" sz="2000" dirty="0"/>
              <a:t> portal for all energy efficiency and decarbonization needs of energy-intensive industries.</a:t>
            </a:r>
            <a:br>
              <a:rPr lang="en-US" sz="2000" dirty="0"/>
            </a:br>
            <a:endParaRPr lang="en-US" sz="2000" dirty="0"/>
          </a:p>
          <a:p>
            <a:pPr lvl="0" fontAlgn="base"/>
            <a:r>
              <a:rPr lang="en-US" sz="2000" b="1" dirty="0"/>
              <a:t>Voluntary Star Labeling </a:t>
            </a:r>
            <a:r>
              <a:rPr lang="en-US" sz="2000" b="1" dirty="0" err="1"/>
              <a:t>Programme</a:t>
            </a:r>
            <a:r>
              <a:rPr lang="en-US" sz="2000" b="1" dirty="0"/>
              <a:t> for electrical appliances </a:t>
            </a:r>
            <a:r>
              <a:rPr lang="en-US" sz="2000" dirty="0"/>
              <a:t>– expected to save approx. 11.2 billion electricity units by 2030 – reduction of CO</a:t>
            </a:r>
            <a:r>
              <a:rPr lang="en-US" sz="2000" baseline="-25000" dirty="0"/>
              <a:t>2</a:t>
            </a:r>
            <a:r>
              <a:rPr lang="en-US" sz="2000" dirty="0"/>
              <a:t> emission close to 9 MT by 2030.</a:t>
            </a:r>
          </a:p>
        </p:txBody>
      </p:sp>
    </p:spTree>
    <p:extLst>
      <p:ext uri="{BB962C8B-B14F-4D97-AF65-F5344CB8AC3E}">
        <p14:creationId xmlns:p14="http://schemas.microsoft.com/office/powerpoint/2010/main" val="423971011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5" descr="C:\Users\user\Desktop\BGG.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325" y="-266341"/>
            <a:ext cx="12299325" cy="8203078"/>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D1226366-37C1-0DC2-3DC4-4D7149216065}"/>
              </a:ext>
            </a:extLst>
          </p:cNvPr>
          <p:cNvSpPr txBox="1">
            <a:spLocks/>
          </p:cNvSpPr>
          <p:nvPr/>
        </p:nvSpPr>
        <p:spPr>
          <a:xfrm>
            <a:off x="838199" y="528399"/>
            <a:ext cx="10515601" cy="548751"/>
          </a:xfrm>
          <a:prstGeom prst="rect">
            <a:avLst/>
          </a:prstGeom>
          <a:solidFill>
            <a:schemeClr val="accent6">
              <a:lumMod val="40000"/>
              <a:lumOff val="60000"/>
            </a:schemeClr>
          </a:solidFill>
          <a:effectLst>
            <a:outerShdw blurRad="50800" dist="38100" dir="2700000" algn="tl" rotWithShape="0">
              <a:prstClr val="black">
                <a:alpha val="40000"/>
              </a:prstClr>
            </a:outerShdw>
          </a:effectLst>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800" b="1"/>
              <a:t>Jhansi Case Study Projects </a:t>
            </a:r>
            <a:endParaRPr lang="en-US" sz="2800"/>
          </a:p>
        </p:txBody>
      </p:sp>
      <p:sp>
        <p:nvSpPr>
          <p:cNvPr id="4" name="Content Placeholder 2">
            <a:extLst>
              <a:ext uri="{FF2B5EF4-FFF2-40B4-BE49-F238E27FC236}">
                <a16:creationId xmlns:a16="http://schemas.microsoft.com/office/drawing/2014/main" id="{371D7E67-C758-EAD0-1534-3C74B2A9B452}"/>
              </a:ext>
            </a:extLst>
          </p:cNvPr>
          <p:cNvSpPr txBox="1">
            <a:spLocks/>
          </p:cNvSpPr>
          <p:nvPr/>
        </p:nvSpPr>
        <p:spPr>
          <a:xfrm>
            <a:off x="2843165" y="1091951"/>
            <a:ext cx="9023695" cy="5771095"/>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endParaRPr lang="en-US" sz="2000" dirty="0"/>
          </a:p>
          <a:p>
            <a:pPr marL="0" lvl="0" indent="0">
              <a:buNone/>
            </a:pPr>
            <a:r>
              <a:rPr lang="en-US" sz="2000" b="1" dirty="0"/>
              <a:t>Solar parks and usage of solar panels on Govt. &amp; Institutional buildings-</a:t>
            </a:r>
            <a:endParaRPr lang="en-US" sz="2000" dirty="0"/>
          </a:p>
          <a:p>
            <a:pPr marL="0" lvl="0" indent="0">
              <a:buNone/>
            </a:pPr>
            <a:r>
              <a:rPr lang="en-US" sz="2000" dirty="0"/>
              <a:t>Rooftop Solar Panels are being installed on Government and Institutional Buildings which are –</a:t>
            </a:r>
          </a:p>
          <a:p>
            <a:pPr lvl="1">
              <a:buFont typeface="Wingdings" panose="05000000000000000000" pitchFamily="2" charset="2"/>
              <a:buChar char="v"/>
            </a:pPr>
            <a:r>
              <a:rPr lang="en-US" sz="2000" dirty="0"/>
              <a:t> Highly efficient</a:t>
            </a:r>
          </a:p>
          <a:p>
            <a:pPr lvl="1">
              <a:buFont typeface="Wingdings" panose="05000000000000000000" pitchFamily="2" charset="2"/>
              <a:buChar char="v"/>
            </a:pPr>
            <a:r>
              <a:rPr lang="en-US" sz="2000" dirty="0"/>
              <a:t> Maintenance free</a:t>
            </a:r>
          </a:p>
          <a:p>
            <a:pPr lvl="1">
              <a:buFont typeface="Wingdings" panose="05000000000000000000" pitchFamily="2" charset="2"/>
              <a:buChar char="v"/>
            </a:pPr>
            <a:r>
              <a:rPr lang="en-US" sz="2000" dirty="0"/>
              <a:t> Cost effective  </a:t>
            </a:r>
          </a:p>
          <a:p>
            <a:pPr lvl="1">
              <a:buFont typeface="Wingdings" panose="05000000000000000000" pitchFamily="2" charset="2"/>
              <a:buChar char="v"/>
            </a:pPr>
            <a:r>
              <a:rPr lang="en-US" sz="2000" dirty="0"/>
              <a:t> Eco-friendly </a:t>
            </a:r>
          </a:p>
          <a:p>
            <a:pPr marL="457200" lvl="1" indent="0">
              <a:buNone/>
            </a:pPr>
            <a:endParaRPr lang="en-US" sz="2000" dirty="0"/>
          </a:p>
          <a:p>
            <a:pPr marL="0" indent="0">
              <a:buNone/>
            </a:pPr>
            <a:r>
              <a:rPr lang="en-IN" sz="2000" b="1" dirty="0"/>
              <a:t>Up gradation and renovation of Jhansi District Library - </a:t>
            </a:r>
            <a:endParaRPr lang="en-US" sz="2000" dirty="0"/>
          </a:p>
          <a:p>
            <a:pPr lvl="1">
              <a:buFont typeface="Wingdings" panose="05000000000000000000" pitchFamily="2" charset="2"/>
              <a:buChar char="v"/>
            </a:pPr>
            <a:r>
              <a:rPr lang="en-IN" sz="2000" dirty="0"/>
              <a:t> Fastest constructed Library of India in just 90 days</a:t>
            </a:r>
            <a:r>
              <a:rPr lang="en-IN" sz="1600" dirty="0"/>
              <a:t>.</a:t>
            </a:r>
            <a:endParaRPr lang="en-US" sz="1600" dirty="0"/>
          </a:p>
          <a:p>
            <a:pPr lvl="1">
              <a:buFont typeface="Wingdings" panose="05000000000000000000" pitchFamily="2" charset="2"/>
              <a:buChar char="v"/>
            </a:pPr>
            <a:r>
              <a:rPr lang="en-IN" sz="2000" dirty="0"/>
              <a:t> The energy demands of the Library are fulfilled from the Solar and Wind Energy systems, installed in the building.</a:t>
            </a:r>
          </a:p>
          <a:p>
            <a:pPr lvl="1">
              <a:buFont typeface="Wingdings" panose="05000000000000000000" pitchFamily="2" charset="2"/>
              <a:buChar char="v"/>
            </a:pPr>
            <a:r>
              <a:rPr lang="en-IN" sz="2000" dirty="0"/>
              <a:t> Air Conditioned with water-based, radiant flow cooling technology.</a:t>
            </a:r>
            <a:endParaRPr lang="en-US" sz="2000" dirty="0"/>
          </a:p>
          <a:p>
            <a:pPr lvl="1">
              <a:buFont typeface="Wingdings" panose="05000000000000000000" pitchFamily="2" charset="2"/>
              <a:buChar char="v"/>
            </a:pPr>
            <a:r>
              <a:rPr lang="en-IN" sz="2000" dirty="0"/>
              <a:t> Net Zero Carbon emission by reducing 90 percent energy consumption.</a:t>
            </a:r>
            <a:endParaRPr lang="en-US" sz="2000" dirty="0"/>
          </a:p>
        </p:txBody>
      </p:sp>
      <p:pic>
        <p:nvPicPr>
          <p:cNvPr id="7" name="Picture 6"/>
          <p:cNvPicPr>
            <a:picLocks noChangeAspect="1"/>
          </p:cNvPicPr>
          <p:nvPr/>
        </p:nvPicPr>
        <p:blipFill>
          <a:blip r:embed="rId3" cstate="print"/>
          <a:stretch>
            <a:fillRect/>
          </a:stretch>
        </p:blipFill>
        <p:spPr>
          <a:xfrm>
            <a:off x="322799" y="3995648"/>
            <a:ext cx="2520365" cy="2431028"/>
          </a:xfrm>
          <a:prstGeom prst="rect">
            <a:avLst/>
          </a:prstGeom>
        </p:spPr>
      </p:pic>
      <p:pic>
        <p:nvPicPr>
          <p:cNvPr id="9" name="Picture 8"/>
          <p:cNvPicPr>
            <a:picLocks noChangeAspect="1"/>
          </p:cNvPicPr>
          <p:nvPr/>
        </p:nvPicPr>
        <p:blipFill>
          <a:blip r:embed="rId4" cstate="print"/>
          <a:stretch>
            <a:fillRect/>
          </a:stretch>
        </p:blipFill>
        <p:spPr>
          <a:xfrm>
            <a:off x="322799" y="1604814"/>
            <a:ext cx="2520364" cy="2213252"/>
          </a:xfrm>
          <a:prstGeom prst="rect">
            <a:avLst/>
          </a:prstGeom>
        </p:spPr>
      </p:pic>
    </p:spTree>
    <p:extLst>
      <p:ext uri="{BB962C8B-B14F-4D97-AF65-F5344CB8AC3E}">
        <p14:creationId xmlns:p14="http://schemas.microsoft.com/office/powerpoint/2010/main" val="360904691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Cambria">
      <a:majorFont>
        <a:latin typeface="Cambria"/>
        <a:ea typeface=""/>
        <a:cs typeface=""/>
        <a:font script="Jpan" typeface="HG明朝B"/>
        <a:font script="Hang" typeface="맑은 고딕"/>
        <a:font script="Hans" typeface="黑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mbria"/>
        <a:ea typeface=""/>
        <a:cs typeface=""/>
        <a:font script="Jpan" typeface="HG明朝B"/>
        <a:font script="Hang" typeface="맑은 고딕"/>
        <a:font script="Hans" typeface="黑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Droplet</Template>
  <TotalTime>3601</TotalTime>
  <Words>2190</Words>
  <Application>Microsoft Office PowerPoint</Application>
  <PresentationFormat>Widescreen</PresentationFormat>
  <Paragraphs>242</Paragraphs>
  <Slides>19</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19</vt:i4>
      </vt:variant>
    </vt:vector>
  </HeadingPairs>
  <TitlesOfParts>
    <vt:vector size="25" baseType="lpstr">
      <vt:lpstr>Arial</vt:lpstr>
      <vt:lpstr>Bookman Old Style</vt:lpstr>
      <vt:lpstr>Calibri</vt:lpstr>
      <vt:lpstr>Cambria</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Akhilesh Kumar</dc:creator>
  <cp:lastModifiedBy>Matthew Salik</cp:lastModifiedBy>
  <cp:revision>389</cp:revision>
  <dcterms:created xsi:type="dcterms:W3CDTF">2016-10-11T13:40:13Z</dcterms:created>
  <dcterms:modified xsi:type="dcterms:W3CDTF">2023-10-04T12:44:09Z</dcterms:modified>
</cp:coreProperties>
</file>