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7"/>
  </p:notesMasterIdLst>
  <p:sldIdLst>
    <p:sldId id="1391" r:id="rId3"/>
    <p:sldId id="3439" r:id="rId4"/>
    <p:sldId id="3466" r:id="rId5"/>
    <p:sldId id="1396" r:id="rId6"/>
    <p:sldId id="3469" r:id="rId7"/>
    <p:sldId id="3450" r:id="rId8"/>
    <p:sldId id="256" r:id="rId9"/>
    <p:sldId id="3475" r:id="rId10"/>
    <p:sldId id="3470" r:id="rId11"/>
    <p:sldId id="3472" r:id="rId12"/>
    <p:sldId id="3468" r:id="rId13"/>
    <p:sldId id="3474" r:id="rId14"/>
    <p:sldId id="3473" r:id="rId15"/>
    <p:sldId id="3461" r:id="rId16"/>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81107" autoAdjust="0"/>
  </p:normalViewPr>
  <p:slideViewPr>
    <p:cSldViewPr snapToGrid="0">
      <p:cViewPr varScale="1">
        <p:scale>
          <a:sx n="92" d="100"/>
          <a:sy n="92" d="100"/>
        </p:scale>
        <p:origin x="1482" y="9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6A509-0B62-460B-A11F-B8F9414C4E95}"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328CFDFD-2605-433B-907D-BEA3E7E2C3F9}">
      <dgm:prSet/>
      <dgm:spPr/>
      <dgm:t>
        <a:bodyPr/>
        <a:lstStyle/>
        <a:p>
          <a:r>
            <a:rPr lang="en-US"/>
            <a:t>Parliaments that have proper SDGs coordination structures (committees or caucuses) overall are doing better in their legislative and oversight roles even though, generally, such structures are lacking in authority and resources.  Partnerships and peer exchanges and learning can help the parliament in identifying best practices to monitor SDGs. Parliament involvement in National Voluntary Reviews essential.</a:t>
          </a:r>
        </a:p>
      </dgm:t>
    </dgm:pt>
    <dgm:pt modelId="{D24B5F6E-CB69-411E-AD3E-C4FE9A95D808}" type="parTrans" cxnId="{C8E7D085-5F76-42EE-B891-3CFF71D2DD69}">
      <dgm:prSet/>
      <dgm:spPr/>
      <dgm:t>
        <a:bodyPr/>
        <a:lstStyle/>
        <a:p>
          <a:endParaRPr lang="en-US"/>
        </a:p>
      </dgm:t>
    </dgm:pt>
    <dgm:pt modelId="{57B8DFA4-F0DD-4665-AAF5-0BA967FDF844}" type="sibTrans" cxnId="{C8E7D085-5F76-42EE-B891-3CFF71D2DD69}">
      <dgm:prSet/>
      <dgm:spPr/>
      <dgm:t>
        <a:bodyPr/>
        <a:lstStyle/>
        <a:p>
          <a:endParaRPr lang="en-US"/>
        </a:p>
      </dgm:t>
    </dgm:pt>
    <dgm:pt modelId="{046AD146-F133-47CE-93A5-E4B326EED5E6}">
      <dgm:prSet/>
      <dgm:spPr/>
      <dgm:t>
        <a:bodyPr/>
        <a:lstStyle/>
        <a:p>
          <a:r>
            <a:rPr lang="en-US" i="1"/>
            <a:t>Example: As part of a multi-partner initiative coordinated by IPU, UNDP developed a set of indicators measuring parliamentary fitness for purpose, based on Sustainable Development Goal 16, targets 16.6 and 16.7. The indicators captured parliamentary good practice on oversight of the 2030 Agenda; gender mainstreaming and gender responsive budgeting; human rights; parliamentary and inter-parliamentary cooperation; and oversight of the security sector, foreign affairs and international cooperation policy.</a:t>
          </a:r>
          <a:endParaRPr lang="en-US"/>
        </a:p>
      </dgm:t>
    </dgm:pt>
    <dgm:pt modelId="{0FFDC85C-8DD3-42EC-AB23-29B66A10F113}" type="parTrans" cxnId="{7A04FC2A-7C4E-4E6D-926B-99AFE8388E2B}">
      <dgm:prSet/>
      <dgm:spPr/>
      <dgm:t>
        <a:bodyPr/>
        <a:lstStyle/>
        <a:p>
          <a:endParaRPr lang="en-US"/>
        </a:p>
      </dgm:t>
    </dgm:pt>
    <dgm:pt modelId="{2E3672E5-F3ED-4F0B-88D7-D95763EB9480}" type="sibTrans" cxnId="{7A04FC2A-7C4E-4E6D-926B-99AFE8388E2B}">
      <dgm:prSet/>
      <dgm:spPr/>
      <dgm:t>
        <a:bodyPr/>
        <a:lstStyle/>
        <a:p>
          <a:endParaRPr lang="en-US"/>
        </a:p>
      </dgm:t>
    </dgm:pt>
    <dgm:pt modelId="{F4F6237E-44D0-405C-8C64-F039DC3F6027}" type="pres">
      <dgm:prSet presAssocID="{6806A509-0B62-460B-A11F-B8F9414C4E95}" presName="Name0" presStyleCnt="0">
        <dgm:presLayoutVars>
          <dgm:dir/>
          <dgm:animLvl val="lvl"/>
          <dgm:resizeHandles val="exact"/>
        </dgm:presLayoutVars>
      </dgm:prSet>
      <dgm:spPr/>
    </dgm:pt>
    <dgm:pt modelId="{DF2662EC-0F6A-4570-9797-AC7E4D5E1879}" type="pres">
      <dgm:prSet presAssocID="{046AD146-F133-47CE-93A5-E4B326EED5E6}" presName="boxAndChildren" presStyleCnt="0"/>
      <dgm:spPr/>
    </dgm:pt>
    <dgm:pt modelId="{6E28E59C-73A7-4845-B85F-54D29AE759C9}" type="pres">
      <dgm:prSet presAssocID="{046AD146-F133-47CE-93A5-E4B326EED5E6}" presName="parentTextBox" presStyleLbl="node1" presStyleIdx="0" presStyleCnt="2"/>
      <dgm:spPr/>
    </dgm:pt>
    <dgm:pt modelId="{FF0B4A51-5EC2-44CC-B960-326F6EBF86E7}" type="pres">
      <dgm:prSet presAssocID="{57B8DFA4-F0DD-4665-AAF5-0BA967FDF844}" presName="sp" presStyleCnt="0"/>
      <dgm:spPr/>
    </dgm:pt>
    <dgm:pt modelId="{0C4862FF-3066-4FD6-9CA3-1E5D9FEB1862}" type="pres">
      <dgm:prSet presAssocID="{328CFDFD-2605-433B-907D-BEA3E7E2C3F9}" presName="arrowAndChildren" presStyleCnt="0"/>
      <dgm:spPr/>
    </dgm:pt>
    <dgm:pt modelId="{2BCFE746-8A15-49C4-9867-87562ECED30D}" type="pres">
      <dgm:prSet presAssocID="{328CFDFD-2605-433B-907D-BEA3E7E2C3F9}" presName="parentTextArrow" presStyleLbl="node1" presStyleIdx="1" presStyleCnt="2"/>
      <dgm:spPr/>
    </dgm:pt>
  </dgm:ptLst>
  <dgm:cxnLst>
    <dgm:cxn modelId="{7A04FC2A-7C4E-4E6D-926B-99AFE8388E2B}" srcId="{6806A509-0B62-460B-A11F-B8F9414C4E95}" destId="{046AD146-F133-47CE-93A5-E4B326EED5E6}" srcOrd="1" destOrd="0" parTransId="{0FFDC85C-8DD3-42EC-AB23-29B66A10F113}" sibTransId="{2E3672E5-F3ED-4F0B-88D7-D95763EB9480}"/>
    <dgm:cxn modelId="{13ACA25A-25F3-4B0C-AD41-48CDEDDA1E82}" type="presOf" srcId="{6806A509-0B62-460B-A11F-B8F9414C4E95}" destId="{F4F6237E-44D0-405C-8C64-F039DC3F6027}" srcOrd="0" destOrd="0" presId="urn:microsoft.com/office/officeart/2005/8/layout/process4"/>
    <dgm:cxn modelId="{C8E7D085-5F76-42EE-B891-3CFF71D2DD69}" srcId="{6806A509-0B62-460B-A11F-B8F9414C4E95}" destId="{328CFDFD-2605-433B-907D-BEA3E7E2C3F9}" srcOrd="0" destOrd="0" parTransId="{D24B5F6E-CB69-411E-AD3E-C4FE9A95D808}" sibTransId="{57B8DFA4-F0DD-4665-AAF5-0BA967FDF844}"/>
    <dgm:cxn modelId="{CD519F87-C22A-4B75-9CC6-A58EE5CA7B75}" type="presOf" srcId="{328CFDFD-2605-433B-907D-BEA3E7E2C3F9}" destId="{2BCFE746-8A15-49C4-9867-87562ECED30D}" srcOrd="0" destOrd="0" presId="urn:microsoft.com/office/officeart/2005/8/layout/process4"/>
    <dgm:cxn modelId="{9E7CB7BF-DEEC-4036-A05E-DD84E1493003}" type="presOf" srcId="{046AD146-F133-47CE-93A5-E4B326EED5E6}" destId="{6E28E59C-73A7-4845-B85F-54D29AE759C9}" srcOrd="0" destOrd="0" presId="urn:microsoft.com/office/officeart/2005/8/layout/process4"/>
    <dgm:cxn modelId="{A3256E30-3631-4A5C-8EAE-02E84CB7F8D3}" type="presParOf" srcId="{F4F6237E-44D0-405C-8C64-F039DC3F6027}" destId="{DF2662EC-0F6A-4570-9797-AC7E4D5E1879}" srcOrd="0" destOrd="0" presId="urn:microsoft.com/office/officeart/2005/8/layout/process4"/>
    <dgm:cxn modelId="{151707BD-DC3D-483C-838A-910B7732F430}" type="presParOf" srcId="{DF2662EC-0F6A-4570-9797-AC7E4D5E1879}" destId="{6E28E59C-73A7-4845-B85F-54D29AE759C9}" srcOrd="0" destOrd="0" presId="urn:microsoft.com/office/officeart/2005/8/layout/process4"/>
    <dgm:cxn modelId="{5A253ABA-92E0-4777-9017-9C615959E61E}" type="presParOf" srcId="{F4F6237E-44D0-405C-8C64-F039DC3F6027}" destId="{FF0B4A51-5EC2-44CC-B960-326F6EBF86E7}" srcOrd="1" destOrd="0" presId="urn:microsoft.com/office/officeart/2005/8/layout/process4"/>
    <dgm:cxn modelId="{1ADF36E8-0FE7-4066-8867-11007CC64ECD}" type="presParOf" srcId="{F4F6237E-44D0-405C-8C64-F039DC3F6027}" destId="{0C4862FF-3066-4FD6-9CA3-1E5D9FEB1862}" srcOrd="2" destOrd="0" presId="urn:microsoft.com/office/officeart/2005/8/layout/process4"/>
    <dgm:cxn modelId="{16C74806-8657-4553-A9CF-B54252166E76}" type="presParOf" srcId="{0C4862FF-3066-4FD6-9CA3-1E5D9FEB1862}" destId="{2BCFE746-8A15-49C4-9867-87562ECED30D}"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D78687-C633-497E-89E0-728EF25F535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60721C3-CBDF-4FDE-BE7D-61DBDF34984A}">
      <dgm:prSet/>
      <dgm:spPr/>
      <dgm:t>
        <a:bodyPr/>
        <a:lstStyle/>
        <a:p>
          <a:pPr>
            <a:lnSpc>
              <a:spcPct val="100000"/>
            </a:lnSpc>
            <a:defRPr cap="all"/>
          </a:pPr>
          <a:r>
            <a:rPr lang="en-US" b="0" i="0" baseline="0"/>
            <a:t>Parliaments will continue to be the house of representatives of the public, they will never be think-tanks or research cabinets…</a:t>
          </a:r>
          <a:endParaRPr lang="en-US"/>
        </a:p>
      </dgm:t>
    </dgm:pt>
    <dgm:pt modelId="{1F8FC5D3-EF80-4D1A-ACA9-FD43AAFF5E84}" type="parTrans" cxnId="{0763483D-A019-4D5C-8160-6045CE451D7C}">
      <dgm:prSet/>
      <dgm:spPr/>
      <dgm:t>
        <a:bodyPr/>
        <a:lstStyle/>
        <a:p>
          <a:endParaRPr lang="en-US"/>
        </a:p>
      </dgm:t>
    </dgm:pt>
    <dgm:pt modelId="{D6F22ED3-EB15-482C-AF2B-307658E1CE49}" type="sibTrans" cxnId="{0763483D-A019-4D5C-8160-6045CE451D7C}">
      <dgm:prSet/>
      <dgm:spPr/>
      <dgm:t>
        <a:bodyPr/>
        <a:lstStyle/>
        <a:p>
          <a:endParaRPr lang="en-US"/>
        </a:p>
      </dgm:t>
    </dgm:pt>
    <dgm:pt modelId="{68BECA44-D51C-4C82-8240-D016899BCC68}">
      <dgm:prSet/>
      <dgm:spPr/>
      <dgm:t>
        <a:bodyPr/>
        <a:lstStyle/>
        <a:p>
          <a:pPr>
            <a:lnSpc>
              <a:spcPct val="100000"/>
            </a:lnSpc>
            <a:defRPr cap="all"/>
          </a:pPr>
          <a:r>
            <a:rPr lang="en-US" b="0" i="0" baseline="0"/>
            <a:t>Legislation &amp; oversight will continue to be subjected to the politics of representation…</a:t>
          </a:r>
          <a:endParaRPr lang="en-US"/>
        </a:p>
      </dgm:t>
    </dgm:pt>
    <dgm:pt modelId="{A497137C-F191-4267-A679-7267567F1686}" type="parTrans" cxnId="{A5E53539-0520-4456-801F-1F6C756800C6}">
      <dgm:prSet/>
      <dgm:spPr/>
      <dgm:t>
        <a:bodyPr/>
        <a:lstStyle/>
        <a:p>
          <a:endParaRPr lang="en-US"/>
        </a:p>
      </dgm:t>
    </dgm:pt>
    <dgm:pt modelId="{9F415DD4-6388-4027-8169-43A00415F390}" type="sibTrans" cxnId="{A5E53539-0520-4456-801F-1F6C756800C6}">
      <dgm:prSet/>
      <dgm:spPr/>
      <dgm:t>
        <a:bodyPr/>
        <a:lstStyle/>
        <a:p>
          <a:endParaRPr lang="en-US"/>
        </a:p>
      </dgm:t>
    </dgm:pt>
    <dgm:pt modelId="{C26CF716-C8C3-4699-B209-18F88FF37407}">
      <dgm:prSet/>
      <dgm:spPr/>
      <dgm:t>
        <a:bodyPr/>
        <a:lstStyle/>
        <a:p>
          <a:pPr>
            <a:lnSpc>
              <a:spcPct val="100000"/>
            </a:lnSpc>
            <a:defRPr cap="all"/>
          </a:pPr>
          <a:r>
            <a:rPr lang="en-US" b="0" i="0" baseline="0" dirty="0"/>
            <a:t>Parliaments need to partner with other actors to ensure checks &amp; balances in today’s VUCA world and navigate the complexity of operationalizing the SDGs…</a:t>
          </a:r>
          <a:endParaRPr lang="en-US" dirty="0"/>
        </a:p>
      </dgm:t>
    </dgm:pt>
    <dgm:pt modelId="{5D3FF1D7-35A0-4F40-80E0-88790B332A89}" type="parTrans" cxnId="{8E3EC11B-0441-4327-8539-E45F66A4ECAB}">
      <dgm:prSet/>
      <dgm:spPr/>
      <dgm:t>
        <a:bodyPr/>
        <a:lstStyle/>
        <a:p>
          <a:endParaRPr lang="en-US"/>
        </a:p>
      </dgm:t>
    </dgm:pt>
    <dgm:pt modelId="{C401CDB0-ED49-4946-8F46-50F3490700CC}" type="sibTrans" cxnId="{8E3EC11B-0441-4327-8539-E45F66A4ECAB}">
      <dgm:prSet/>
      <dgm:spPr/>
      <dgm:t>
        <a:bodyPr/>
        <a:lstStyle/>
        <a:p>
          <a:endParaRPr lang="en-US"/>
        </a:p>
      </dgm:t>
    </dgm:pt>
    <dgm:pt modelId="{3D92B756-030A-4120-B860-CE80A5819035}" type="pres">
      <dgm:prSet presAssocID="{7ED78687-C633-497E-89E0-728EF25F5351}" presName="root" presStyleCnt="0">
        <dgm:presLayoutVars>
          <dgm:dir/>
          <dgm:resizeHandles val="exact"/>
        </dgm:presLayoutVars>
      </dgm:prSet>
      <dgm:spPr/>
    </dgm:pt>
    <dgm:pt modelId="{E5367A5F-62C0-4E63-9CA1-EBF73A349C4D}" type="pres">
      <dgm:prSet presAssocID="{060721C3-CBDF-4FDE-BE7D-61DBDF34984A}" presName="compNode" presStyleCnt="0"/>
      <dgm:spPr/>
    </dgm:pt>
    <dgm:pt modelId="{A35138EF-0B3C-4379-9685-D3450D34CF63}" type="pres">
      <dgm:prSet presAssocID="{060721C3-CBDF-4FDE-BE7D-61DBDF34984A}" presName="iconBgRect" presStyleLbl="bgShp" presStyleIdx="0" presStyleCnt="3"/>
      <dgm:spPr/>
    </dgm:pt>
    <dgm:pt modelId="{3F987AEC-037D-475D-92A4-D8567F75991A}" type="pres">
      <dgm:prSet presAssocID="{060721C3-CBDF-4FDE-BE7D-61DBDF3498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DC133537-B78C-459D-B2D1-B2D60A7A0CC6}" type="pres">
      <dgm:prSet presAssocID="{060721C3-CBDF-4FDE-BE7D-61DBDF34984A}" presName="spaceRect" presStyleCnt="0"/>
      <dgm:spPr/>
    </dgm:pt>
    <dgm:pt modelId="{4581912F-7ED3-4ECC-AEC0-947C9ECA0E6A}" type="pres">
      <dgm:prSet presAssocID="{060721C3-CBDF-4FDE-BE7D-61DBDF34984A}" presName="textRect" presStyleLbl="revTx" presStyleIdx="0" presStyleCnt="3">
        <dgm:presLayoutVars>
          <dgm:chMax val="1"/>
          <dgm:chPref val="1"/>
        </dgm:presLayoutVars>
      </dgm:prSet>
      <dgm:spPr/>
    </dgm:pt>
    <dgm:pt modelId="{020B64FA-740E-48D9-8576-899BEEEC6BEE}" type="pres">
      <dgm:prSet presAssocID="{D6F22ED3-EB15-482C-AF2B-307658E1CE49}" presName="sibTrans" presStyleCnt="0"/>
      <dgm:spPr/>
    </dgm:pt>
    <dgm:pt modelId="{4CF9136B-EE1A-46CF-B0F7-3B4E2852C04A}" type="pres">
      <dgm:prSet presAssocID="{68BECA44-D51C-4C82-8240-D016899BCC68}" presName="compNode" presStyleCnt="0"/>
      <dgm:spPr/>
    </dgm:pt>
    <dgm:pt modelId="{FC0B8BD5-CC34-41BF-AA06-4B76ABBAD44A}" type="pres">
      <dgm:prSet presAssocID="{68BECA44-D51C-4C82-8240-D016899BCC68}" presName="iconBgRect" presStyleLbl="bgShp" presStyleIdx="1" presStyleCnt="3"/>
      <dgm:spPr/>
    </dgm:pt>
    <dgm:pt modelId="{406F0253-4143-4188-A722-62894960CF81}" type="pres">
      <dgm:prSet presAssocID="{68BECA44-D51C-4C82-8240-D016899BCC6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iz"/>
        </a:ext>
      </dgm:extLst>
    </dgm:pt>
    <dgm:pt modelId="{C88B86F0-BB36-46CC-BC26-F389413518B5}" type="pres">
      <dgm:prSet presAssocID="{68BECA44-D51C-4C82-8240-D016899BCC68}" presName="spaceRect" presStyleCnt="0"/>
      <dgm:spPr/>
    </dgm:pt>
    <dgm:pt modelId="{A60DE7FD-B862-4DB0-BC0D-7A3D92A2F3D2}" type="pres">
      <dgm:prSet presAssocID="{68BECA44-D51C-4C82-8240-D016899BCC68}" presName="textRect" presStyleLbl="revTx" presStyleIdx="1" presStyleCnt="3">
        <dgm:presLayoutVars>
          <dgm:chMax val="1"/>
          <dgm:chPref val="1"/>
        </dgm:presLayoutVars>
      </dgm:prSet>
      <dgm:spPr/>
    </dgm:pt>
    <dgm:pt modelId="{19FB8D02-0DDD-43C8-BDC3-3194434FC2ED}" type="pres">
      <dgm:prSet presAssocID="{9F415DD4-6388-4027-8169-43A00415F390}" presName="sibTrans" presStyleCnt="0"/>
      <dgm:spPr/>
    </dgm:pt>
    <dgm:pt modelId="{3F4E1AC9-5FF3-484B-8005-101543630781}" type="pres">
      <dgm:prSet presAssocID="{C26CF716-C8C3-4699-B209-18F88FF37407}" presName="compNode" presStyleCnt="0"/>
      <dgm:spPr/>
    </dgm:pt>
    <dgm:pt modelId="{D70D998B-B592-4FF0-9692-31285BA522C8}" type="pres">
      <dgm:prSet presAssocID="{C26CF716-C8C3-4699-B209-18F88FF37407}" presName="iconBgRect" presStyleLbl="bgShp" presStyleIdx="2" presStyleCnt="3"/>
      <dgm:spPr/>
    </dgm:pt>
    <dgm:pt modelId="{B1A4BABF-8976-4BF5-BF6C-720A98A17F77}" type="pres">
      <dgm:prSet presAssocID="{C26CF716-C8C3-4699-B209-18F88FF3740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perto de mão"/>
        </a:ext>
      </dgm:extLst>
    </dgm:pt>
    <dgm:pt modelId="{0E7E62C5-8926-43CA-9E70-AD84F4233DB7}" type="pres">
      <dgm:prSet presAssocID="{C26CF716-C8C3-4699-B209-18F88FF37407}" presName="spaceRect" presStyleCnt="0"/>
      <dgm:spPr/>
    </dgm:pt>
    <dgm:pt modelId="{519A0140-0A02-43DC-B022-5E5D9C68DBFE}" type="pres">
      <dgm:prSet presAssocID="{C26CF716-C8C3-4699-B209-18F88FF37407}" presName="textRect" presStyleLbl="revTx" presStyleIdx="2" presStyleCnt="3">
        <dgm:presLayoutVars>
          <dgm:chMax val="1"/>
          <dgm:chPref val="1"/>
        </dgm:presLayoutVars>
      </dgm:prSet>
      <dgm:spPr/>
    </dgm:pt>
  </dgm:ptLst>
  <dgm:cxnLst>
    <dgm:cxn modelId="{8E3EC11B-0441-4327-8539-E45F66A4ECAB}" srcId="{7ED78687-C633-497E-89E0-728EF25F5351}" destId="{C26CF716-C8C3-4699-B209-18F88FF37407}" srcOrd="2" destOrd="0" parTransId="{5D3FF1D7-35A0-4F40-80E0-88790B332A89}" sibTransId="{C401CDB0-ED49-4946-8F46-50F3490700CC}"/>
    <dgm:cxn modelId="{380C6A1C-58BB-46BE-9460-482F48AB06B9}" type="presOf" srcId="{C26CF716-C8C3-4699-B209-18F88FF37407}" destId="{519A0140-0A02-43DC-B022-5E5D9C68DBFE}" srcOrd="0" destOrd="0" presId="urn:microsoft.com/office/officeart/2018/5/layout/IconCircleLabelList"/>
    <dgm:cxn modelId="{A5E53539-0520-4456-801F-1F6C756800C6}" srcId="{7ED78687-C633-497E-89E0-728EF25F5351}" destId="{68BECA44-D51C-4C82-8240-D016899BCC68}" srcOrd="1" destOrd="0" parTransId="{A497137C-F191-4267-A679-7267567F1686}" sibTransId="{9F415DD4-6388-4027-8169-43A00415F390}"/>
    <dgm:cxn modelId="{0763483D-A019-4D5C-8160-6045CE451D7C}" srcId="{7ED78687-C633-497E-89E0-728EF25F5351}" destId="{060721C3-CBDF-4FDE-BE7D-61DBDF34984A}" srcOrd="0" destOrd="0" parTransId="{1F8FC5D3-EF80-4D1A-ACA9-FD43AAFF5E84}" sibTransId="{D6F22ED3-EB15-482C-AF2B-307658E1CE49}"/>
    <dgm:cxn modelId="{C4509877-DBA3-4E06-9311-00A46B9AC48A}" type="presOf" srcId="{68BECA44-D51C-4C82-8240-D016899BCC68}" destId="{A60DE7FD-B862-4DB0-BC0D-7A3D92A2F3D2}" srcOrd="0" destOrd="0" presId="urn:microsoft.com/office/officeart/2018/5/layout/IconCircleLabelList"/>
    <dgm:cxn modelId="{84DCCF57-034F-4CDF-B8F6-EF033C570BBC}" type="presOf" srcId="{7ED78687-C633-497E-89E0-728EF25F5351}" destId="{3D92B756-030A-4120-B860-CE80A5819035}" srcOrd="0" destOrd="0" presId="urn:microsoft.com/office/officeart/2018/5/layout/IconCircleLabelList"/>
    <dgm:cxn modelId="{DF387BF4-F447-4583-94A6-61B996A1FBBA}" type="presOf" srcId="{060721C3-CBDF-4FDE-BE7D-61DBDF34984A}" destId="{4581912F-7ED3-4ECC-AEC0-947C9ECA0E6A}" srcOrd="0" destOrd="0" presId="urn:microsoft.com/office/officeart/2018/5/layout/IconCircleLabelList"/>
    <dgm:cxn modelId="{10C43A4B-E8CB-4C80-90CA-23DAE1374E72}" type="presParOf" srcId="{3D92B756-030A-4120-B860-CE80A5819035}" destId="{E5367A5F-62C0-4E63-9CA1-EBF73A349C4D}" srcOrd="0" destOrd="0" presId="urn:microsoft.com/office/officeart/2018/5/layout/IconCircleLabelList"/>
    <dgm:cxn modelId="{EA634E67-4068-4E88-BEEB-612CB359E126}" type="presParOf" srcId="{E5367A5F-62C0-4E63-9CA1-EBF73A349C4D}" destId="{A35138EF-0B3C-4379-9685-D3450D34CF63}" srcOrd="0" destOrd="0" presId="urn:microsoft.com/office/officeart/2018/5/layout/IconCircleLabelList"/>
    <dgm:cxn modelId="{A5BB8078-A3B0-4E55-B4C4-C1D41CBF0030}" type="presParOf" srcId="{E5367A5F-62C0-4E63-9CA1-EBF73A349C4D}" destId="{3F987AEC-037D-475D-92A4-D8567F75991A}" srcOrd="1" destOrd="0" presId="urn:microsoft.com/office/officeart/2018/5/layout/IconCircleLabelList"/>
    <dgm:cxn modelId="{34C042A3-911B-4477-8B05-E1D8DF1EA9C6}" type="presParOf" srcId="{E5367A5F-62C0-4E63-9CA1-EBF73A349C4D}" destId="{DC133537-B78C-459D-B2D1-B2D60A7A0CC6}" srcOrd="2" destOrd="0" presId="urn:microsoft.com/office/officeart/2018/5/layout/IconCircleLabelList"/>
    <dgm:cxn modelId="{008032A4-F3A7-42A3-B6C8-4B47D1959EB3}" type="presParOf" srcId="{E5367A5F-62C0-4E63-9CA1-EBF73A349C4D}" destId="{4581912F-7ED3-4ECC-AEC0-947C9ECA0E6A}" srcOrd="3" destOrd="0" presId="urn:microsoft.com/office/officeart/2018/5/layout/IconCircleLabelList"/>
    <dgm:cxn modelId="{A89037A6-3582-4E25-8A34-5707267E3AEA}" type="presParOf" srcId="{3D92B756-030A-4120-B860-CE80A5819035}" destId="{020B64FA-740E-48D9-8576-899BEEEC6BEE}" srcOrd="1" destOrd="0" presId="urn:microsoft.com/office/officeart/2018/5/layout/IconCircleLabelList"/>
    <dgm:cxn modelId="{B719E22E-4EB7-4DB8-82DE-4EA9C9DC2303}" type="presParOf" srcId="{3D92B756-030A-4120-B860-CE80A5819035}" destId="{4CF9136B-EE1A-46CF-B0F7-3B4E2852C04A}" srcOrd="2" destOrd="0" presId="urn:microsoft.com/office/officeart/2018/5/layout/IconCircleLabelList"/>
    <dgm:cxn modelId="{DD91FD9D-177C-44F1-8E5E-45A0BB9A8C86}" type="presParOf" srcId="{4CF9136B-EE1A-46CF-B0F7-3B4E2852C04A}" destId="{FC0B8BD5-CC34-41BF-AA06-4B76ABBAD44A}" srcOrd="0" destOrd="0" presId="urn:microsoft.com/office/officeart/2018/5/layout/IconCircleLabelList"/>
    <dgm:cxn modelId="{008A875F-AF13-40E3-95FF-469050496126}" type="presParOf" srcId="{4CF9136B-EE1A-46CF-B0F7-3B4E2852C04A}" destId="{406F0253-4143-4188-A722-62894960CF81}" srcOrd="1" destOrd="0" presId="urn:microsoft.com/office/officeart/2018/5/layout/IconCircleLabelList"/>
    <dgm:cxn modelId="{395B0C36-E8CF-4B87-AECD-8470C00842E4}" type="presParOf" srcId="{4CF9136B-EE1A-46CF-B0F7-3B4E2852C04A}" destId="{C88B86F0-BB36-46CC-BC26-F389413518B5}" srcOrd="2" destOrd="0" presId="urn:microsoft.com/office/officeart/2018/5/layout/IconCircleLabelList"/>
    <dgm:cxn modelId="{90F32693-6EE6-44BA-9CD4-1290E01F6D45}" type="presParOf" srcId="{4CF9136B-EE1A-46CF-B0F7-3B4E2852C04A}" destId="{A60DE7FD-B862-4DB0-BC0D-7A3D92A2F3D2}" srcOrd="3" destOrd="0" presId="urn:microsoft.com/office/officeart/2018/5/layout/IconCircleLabelList"/>
    <dgm:cxn modelId="{5A265FBA-3C60-4BAF-AC75-E603ABBFC85A}" type="presParOf" srcId="{3D92B756-030A-4120-B860-CE80A5819035}" destId="{19FB8D02-0DDD-43C8-BDC3-3194434FC2ED}" srcOrd="3" destOrd="0" presId="urn:microsoft.com/office/officeart/2018/5/layout/IconCircleLabelList"/>
    <dgm:cxn modelId="{5ADD6062-0D59-4E2B-A461-5E33B4E321C3}" type="presParOf" srcId="{3D92B756-030A-4120-B860-CE80A5819035}" destId="{3F4E1AC9-5FF3-484B-8005-101543630781}" srcOrd="4" destOrd="0" presId="urn:microsoft.com/office/officeart/2018/5/layout/IconCircleLabelList"/>
    <dgm:cxn modelId="{6C6BFF38-F4CC-4AE5-B434-EB88EFF9B862}" type="presParOf" srcId="{3F4E1AC9-5FF3-484B-8005-101543630781}" destId="{D70D998B-B592-4FF0-9692-31285BA522C8}" srcOrd="0" destOrd="0" presId="urn:microsoft.com/office/officeart/2018/5/layout/IconCircleLabelList"/>
    <dgm:cxn modelId="{74B3DEDD-BF20-4F6C-9F1A-5B7AE384D993}" type="presParOf" srcId="{3F4E1AC9-5FF3-484B-8005-101543630781}" destId="{B1A4BABF-8976-4BF5-BF6C-720A98A17F77}" srcOrd="1" destOrd="0" presId="urn:microsoft.com/office/officeart/2018/5/layout/IconCircleLabelList"/>
    <dgm:cxn modelId="{045C0565-D7B7-49B9-8042-91534B2BE790}" type="presParOf" srcId="{3F4E1AC9-5FF3-484B-8005-101543630781}" destId="{0E7E62C5-8926-43CA-9E70-AD84F4233DB7}" srcOrd="2" destOrd="0" presId="urn:microsoft.com/office/officeart/2018/5/layout/IconCircleLabelList"/>
    <dgm:cxn modelId="{E4CFA97F-3152-4635-AC89-320F489C1806}" type="presParOf" srcId="{3F4E1AC9-5FF3-484B-8005-101543630781}" destId="{519A0140-0A02-43DC-B022-5E5D9C68DBFE}"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37C182-0F2E-42FF-B094-616F11AE12F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B7825F7-4DC8-4BF1-8205-97D1FE100534}">
      <dgm:prSet/>
      <dgm:spPr/>
      <dgm:t>
        <a:bodyPr/>
        <a:lstStyle/>
        <a:p>
          <a:pPr>
            <a:lnSpc>
              <a:spcPct val="100000"/>
            </a:lnSpc>
          </a:pPr>
          <a:r>
            <a:rPr lang="en-US" b="0" i="0" baseline="0"/>
            <a:t>The many transformations needed to accelerate the operationalization of SDGs will require increased DRM capacities and easy access to open, timely and accurate/granular data on sustainable development at local/national/regional/global levels. </a:t>
          </a:r>
          <a:endParaRPr lang="en-US"/>
        </a:p>
      </dgm:t>
    </dgm:pt>
    <dgm:pt modelId="{E978DEC4-421D-41DC-B95B-5C4D8FC0DDE3}" type="parTrans" cxnId="{E685703C-B9F4-4D20-962F-BCA8FF43216C}">
      <dgm:prSet/>
      <dgm:spPr/>
      <dgm:t>
        <a:bodyPr/>
        <a:lstStyle/>
        <a:p>
          <a:endParaRPr lang="en-US"/>
        </a:p>
      </dgm:t>
    </dgm:pt>
    <dgm:pt modelId="{FCDA2FC0-E6A4-4712-93DA-7C7C38223837}" type="sibTrans" cxnId="{E685703C-B9F4-4D20-962F-BCA8FF43216C}">
      <dgm:prSet/>
      <dgm:spPr/>
      <dgm:t>
        <a:bodyPr/>
        <a:lstStyle/>
        <a:p>
          <a:endParaRPr lang="en-US"/>
        </a:p>
      </dgm:t>
    </dgm:pt>
    <dgm:pt modelId="{80B94281-CC37-4F97-BCC4-FCDC9608D135}">
      <dgm:prSet/>
      <dgm:spPr/>
      <dgm:t>
        <a:bodyPr/>
        <a:lstStyle/>
        <a:p>
          <a:pPr>
            <a:lnSpc>
              <a:spcPct val="100000"/>
            </a:lnSpc>
          </a:pPr>
          <a:r>
            <a:rPr lang="en-US" b="0" i="0" baseline="0"/>
            <a:t>Governments need to provide these services and parliaments need to be able to use them effectively.</a:t>
          </a:r>
          <a:endParaRPr lang="en-US"/>
        </a:p>
      </dgm:t>
    </dgm:pt>
    <dgm:pt modelId="{2776AC0A-4D0B-40C9-BF89-93616F7E8570}" type="parTrans" cxnId="{4E9EDFB7-FB04-42F0-B093-66CD614ECCC0}">
      <dgm:prSet/>
      <dgm:spPr/>
      <dgm:t>
        <a:bodyPr/>
        <a:lstStyle/>
        <a:p>
          <a:endParaRPr lang="en-US"/>
        </a:p>
      </dgm:t>
    </dgm:pt>
    <dgm:pt modelId="{9543CB08-9AE0-4997-9BE1-0ECA355C5FB7}" type="sibTrans" cxnId="{4E9EDFB7-FB04-42F0-B093-66CD614ECCC0}">
      <dgm:prSet/>
      <dgm:spPr/>
      <dgm:t>
        <a:bodyPr/>
        <a:lstStyle/>
        <a:p>
          <a:endParaRPr lang="en-US"/>
        </a:p>
      </dgm:t>
    </dgm:pt>
    <dgm:pt modelId="{E4952E04-7932-4E2B-BA28-5D085F545E48}" type="pres">
      <dgm:prSet presAssocID="{7137C182-0F2E-42FF-B094-616F11AE12F4}" presName="root" presStyleCnt="0">
        <dgm:presLayoutVars>
          <dgm:dir/>
          <dgm:resizeHandles val="exact"/>
        </dgm:presLayoutVars>
      </dgm:prSet>
      <dgm:spPr/>
    </dgm:pt>
    <dgm:pt modelId="{0ABDDA62-065D-4F90-A885-700C3973824C}" type="pres">
      <dgm:prSet presAssocID="{3B7825F7-4DC8-4BF1-8205-97D1FE100534}" presName="compNode" presStyleCnt="0"/>
      <dgm:spPr/>
    </dgm:pt>
    <dgm:pt modelId="{DB10BA97-B622-47BF-B57E-DF53155C1229}" type="pres">
      <dgm:prSet presAssocID="{3B7825F7-4DC8-4BF1-8205-97D1FE100534}" presName="bgRect" presStyleLbl="bgShp" presStyleIdx="0" presStyleCnt="2"/>
      <dgm:spPr/>
    </dgm:pt>
    <dgm:pt modelId="{ED7E4FF7-D683-4968-BB1A-62544416DBB5}" type="pres">
      <dgm:prSet presAssocID="{3B7825F7-4DC8-4BF1-8205-97D1FE1005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inimizar"/>
        </a:ext>
      </dgm:extLst>
    </dgm:pt>
    <dgm:pt modelId="{578845E5-2D59-4242-B69F-AAACCD81E59F}" type="pres">
      <dgm:prSet presAssocID="{3B7825F7-4DC8-4BF1-8205-97D1FE100534}" presName="spaceRect" presStyleCnt="0"/>
      <dgm:spPr/>
    </dgm:pt>
    <dgm:pt modelId="{4B3C5430-9935-4149-8E0B-22B4244D5E2A}" type="pres">
      <dgm:prSet presAssocID="{3B7825F7-4DC8-4BF1-8205-97D1FE100534}" presName="parTx" presStyleLbl="revTx" presStyleIdx="0" presStyleCnt="2">
        <dgm:presLayoutVars>
          <dgm:chMax val="0"/>
          <dgm:chPref val="0"/>
        </dgm:presLayoutVars>
      </dgm:prSet>
      <dgm:spPr/>
    </dgm:pt>
    <dgm:pt modelId="{D8078389-D131-440D-BA03-09A48FD8562D}" type="pres">
      <dgm:prSet presAssocID="{FCDA2FC0-E6A4-4712-93DA-7C7C38223837}" presName="sibTrans" presStyleCnt="0"/>
      <dgm:spPr/>
    </dgm:pt>
    <dgm:pt modelId="{1CF1C3A6-D358-4563-BDD6-6C671A4BAA9A}" type="pres">
      <dgm:prSet presAssocID="{80B94281-CC37-4F97-BCC4-FCDC9608D135}" presName="compNode" presStyleCnt="0"/>
      <dgm:spPr/>
    </dgm:pt>
    <dgm:pt modelId="{F0134CFA-1A70-44D3-9641-7BAD20A87D3F}" type="pres">
      <dgm:prSet presAssocID="{80B94281-CC37-4F97-BCC4-FCDC9608D135}" presName="bgRect" presStyleLbl="bgShp" presStyleIdx="1" presStyleCnt="2"/>
      <dgm:spPr/>
    </dgm:pt>
    <dgm:pt modelId="{D1C61381-158A-45BC-9A0D-F0FE1571F47E}" type="pres">
      <dgm:prSet presAssocID="{80B94281-CC37-4F97-BCC4-FCDC9608D13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co"/>
        </a:ext>
      </dgm:extLst>
    </dgm:pt>
    <dgm:pt modelId="{E8AC7185-E88C-4441-8BFF-3DBB8BECAB5B}" type="pres">
      <dgm:prSet presAssocID="{80B94281-CC37-4F97-BCC4-FCDC9608D135}" presName="spaceRect" presStyleCnt="0"/>
      <dgm:spPr/>
    </dgm:pt>
    <dgm:pt modelId="{63DA9060-34F9-4F2E-9B89-499EC602F02A}" type="pres">
      <dgm:prSet presAssocID="{80B94281-CC37-4F97-BCC4-FCDC9608D135}" presName="parTx" presStyleLbl="revTx" presStyleIdx="1" presStyleCnt="2">
        <dgm:presLayoutVars>
          <dgm:chMax val="0"/>
          <dgm:chPref val="0"/>
        </dgm:presLayoutVars>
      </dgm:prSet>
      <dgm:spPr/>
    </dgm:pt>
  </dgm:ptLst>
  <dgm:cxnLst>
    <dgm:cxn modelId="{5ED7CC04-29C2-4F9B-862A-B3A4422AF528}" type="presOf" srcId="{3B7825F7-4DC8-4BF1-8205-97D1FE100534}" destId="{4B3C5430-9935-4149-8E0B-22B4244D5E2A}" srcOrd="0" destOrd="0" presId="urn:microsoft.com/office/officeart/2018/2/layout/IconVerticalSolidList"/>
    <dgm:cxn modelId="{E685703C-B9F4-4D20-962F-BCA8FF43216C}" srcId="{7137C182-0F2E-42FF-B094-616F11AE12F4}" destId="{3B7825F7-4DC8-4BF1-8205-97D1FE100534}" srcOrd="0" destOrd="0" parTransId="{E978DEC4-421D-41DC-B95B-5C4D8FC0DDE3}" sibTransId="{FCDA2FC0-E6A4-4712-93DA-7C7C38223837}"/>
    <dgm:cxn modelId="{B52B064F-761D-43FB-AF4C-95EC3F26AF17}" type="presOf" srcId="{7137C182-0F2E-42FF-B094-616F11AE12F4}" destId="{E4952E04-7932-4E2B-BA28-5D085F545E48}" srcOrd="0" destOrd="0" presId="urn:microsoft.com/office/officeart/2018/2/layout/IconVerticalSolidList"/>
    <dgm:cxn modelId="{4E9EDFB7-FB04-42F0-B093-66CD614ECCC0}" srcId="{7137C182-0F2E-42FF-B094-616F11AE12F4}" destId="{80B94281-CC37-4F97-BCC4-FCDC9608D135}" srcOrd="1" destOrd="0" parTransId="{2776AC0A-4D0B-40C9-BF89-93616F7E8570}" sibTransId="{9543CB08-9AE0-4997-9BE1-0ECA355C5FB7}"/>
    <dgm:cxn modelId="{E4C55FBF-D368-46DA-BFCC-E6AA7798072E}" type="presOf" srcId="{80B94281-CC37-4F97-BCC4-FCDC9608D135}" destId="{63DA9060-34F9-4F2E-9B89-499EC602F02A}" srcOrd="0" destOrd="0" presId="urn:microsoft.com/office/officeart/2018/2/layout/IconVerticalSolidList"/>
    <dgm:cxn modelId="{7F033898-873F-47EE-8931-2A547BE13240}" type="presParOf" srcId="{E4952E04-7932-4E2B-BA28-5D085F545E48}" destId="{0ABDDA62-065D-4F90-A885-700C3973824C}" srcOrd="0" destOrd="0" presId="urn:microsoft.com/office/officeart/2018/2/layout/IconVerticalSolidList"/>
    <dgm:cxn modelId="{7F5052B3-265B-4C40-8B95-A44FEA2F9A5A}" type="presParOf" srcId="{0ABDDA62-065D-4F90-A885-700C3973824C}" destId="{DB10BA97-B622-47BF-B57E-DF53155C1229}" srcOrd="0" destOrd="0" presId="urn:microsoft.com/office/officeart/2018/2/layout/IconVerticalSolidList"/>
    <dgm:cxn modelId="{F2E68DA4-FABC-486D-AAA1-28395E6A143C}" type="presParOf" srcId="{0ABDDA62-065D-4F90-A885-700C3973824C}" destId="{ED7E4FF7-D683-4968-BB1A-62544416DBB5}" srcOrd="1" destOrd="0" presId="urn:microsoft.com/office/officeart/2018/2/layout/IconVerticalSolidList"/>
    <dgm:cxn modelId="{ACFAE934-876E-4D91-A2AC-A11FAF4DC97B}" type="presParOf" srcId="{0ABDDA62-065D-4F90-A885-700C3973824C}" destId="{578845E5-2D59-4242-B69F-AAACCD81E59F}" srcOrd="2" destOrd="0" presId="urn:microsoft.com/office/officeart/2018/2/layout/IconVerticalSolidList"/>
    <dgm:cxn modelId="{B1CD53B5-6F65-4352-86B9-1EF2360E05ED}" type="presParOf" srcId="{0ABDDA62-065D-4F90-A885-700C3973824C}" destId="{4B3C5430-9935-4149-8E0B-22B4244D5E2A}" srcOrd="3" destOrd="0" presId="urn:microsoft.com/office/officeart/2018/2/layout/IconVerticalSolidList"/>
    <dgm:cxn modelId="{CC270D5D-67CC-4E64-A57D-6CED3F7B55A0}" type="presParOf" srcId="{E4952E04-7932-4E2B-BA28-5D085F545E48}" destId="{D8078389-D131-440D-BA03-09A48FD8562D}" srcOrd="1" destOrd="0" presId="urn:microsoft.com/office/officeart/2018/2/layout/IconVerticalSolidList"/>
    <dgm:cxn modelId="{31623A08-97C7-4880-AA43-8A0947D632EB}" type="presParOf" srcId="{E4952E04-7932-4E2B-BA28-5D085F545E48}" destId="{1CF1C3A6-D358-4563-BDD6-6C671A4BAA9A}" srcOrd="2" destOrd="0" presId="urn:microsoft.com/office/officeart/2018/2/layout/IconVerticalSolidList"/>
    <dgm:cxn modelId="{F24876D0-161A-4E92-A7C6-AA483F733102}" type="presParOf" srcId="{1CF1C3A6-D358-4563-BDD6-6C671A4BAA9A}" destId="{F0134CFA-1A70-44D3-9641-7BAD20A87D3F}" srcOrd="0" destOrd="0" presId="urn:microsoft.com/office/officeart/2018/2/layout/IconVerticalSolidList"/>
    <dgm:cxn modelId="{81893A12-383D-42F6-8016-84E3B2BE7247}" type="presParOf" srcId="{1CF1C3A6-D358-4563-BDD6-6C671A4BAA9A}" destId="{D1C61381-158A-45BC-9A0D-F0FE1571F47E}" srcOrd="1" destOrd="0" presId="urn:microsoft.com/office/officeart/2018/2/layout/IconVerticalSolidList"/>
    <dgm:cxn modelId="{8ACD63CA-1126-4D5F-AECE-4693DEA5F982}" type="presParOf" srcId="{1CF1C3A6-D358-4563-BDD6-6C671A4BAA9A}" destId="{E8AC7185-E88C-4441-8BFF-3DBB8BECAB5B}" srcOrd="2" destOrd="0" presId="urn:microsoft.com/office/officeart/2018/2/layout/IconVerticalSolidList"/>
    <dgm:cxn modelId="{29697382-6ABD-4C0E-B5DF-6E17D9F26564}" type="presParOf" srcId="{1CF1C3A6-D358-4563-BDD6-6C671A4BAA9A}" destId="{63DA9060-34F9-4F2E-9B89-499EC602F02A}"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8E59C-73A7-4845-B85F-54D29AE759C9}">
      <dsp:nvSpPr>
        <dsp:cNvPr id="0" name=""/>
        <dsp:cNvSpPr/>
      </dsp:nvSpPr>
      <dsp:spPr>
        <a:xfrm>
          <a:off x="0" y="2845874"/>
          <a:ext cx="8733634" cy="18672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i="1" kern="1200"/>
            <a:t>Example: As part of a multi-partner initiative coordinated by IPU, UNDP developed a set of indicators measuring parliamentary fitness for purpose, based on Sustainable Development Goal 16, targets 16.6 and 16.7. The indicators captured parliamentary good practice on oversight of the 2030 Agenda; gender mainstreaming and gender responsive budgeting; human rights; parliamentary and inter-parliamentary cooperation; and oversight of the security sector, foreign affairs and international cooperation policy.</a:t>
          </a:r>
          <a:endParaRPr lang="en-US" sz="1800" kern="1200"/>
        </a:p>
      </dsp:txBody>
      <dsp:txXfrm>
        <a:off x="0" y="2845874"/>
        <a:ext cx="8733634" cy="1867201"/>
      </dsp:txXfrm>
    </dsp:sp>
    <dsp:sp modelId="{2BCFE746-8A15-49C4-9867-87562ECED30D}">
      <dsp:nvSpPr>
        <dsp:cNvPr id="0" name=""/>
        <dsp:cNvSpPr/>
      </dsp:nvSpPr>
      <dsp:spPr>
        <a:xfrm rot="10800000">
          <a:off x="0" y="2126"/>
          <a:ext cx="8733634" cy="2871756"/>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Parliaments that have proper SDGs coordination structures (committees or caucuses) overall are doing better in their legislative and oversight roles even though, generally, such structures are lacking in authority and resources.  Partnerships and peer exchanges and learning can help the parliament in identifying best practices to monitor SDGs. Parliament involvement in National Voluntary Reviews essential.</a:t>
          </a:r>
        </a:p>
      </dsp:txBody>
      <dsp:txXfrm rot="10800000">
        <a:off x="0" y="2126"/>
        <a:ext cx="8733634" cy="18659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138EF-0B3C-4379-9685-D3450D34CF63}">
      <dsp:nvSpPr>
        <dsp:cNvPr id="0" name=""/>
        <dsp:cNvSpPr/>
      </dsp:nvSpPr>
      <dsp:spPr>
        <a:xfrm>
          <a:off x="521117" y="358159"/>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987AEC-037D-475D-92A4-D8567F75991A}">
      <dsp:nvSpPr>
        <dsp:cNvPr id="0" name=""/>
        <dsp:cNvSpPr/>
      </dsp:nvSpPr>
      <dsp:spPr>
        <a:xfrm>
          <a:off x="820929" y="657972"/>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81912F-7ED3-4ECC-AEC0-947C9ECA0E6A}">
      <dsp:nvSpPr>
        <dsp:cNvPr id="0" name=""/>
        <dsp:cNvSpPr/>
      </dsp:nvSpPr>
      <dsp:spPr>
        <a:xfrm>
          <a:off x="71398" y="2203160"/>
          <a:ext cx="230625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a:t>Parliaments will continue to be the house of representatives of the public, they will never be think-tanks or research cabinets…</a:t>
          </a:r>
          <a:endParaRPr lang="en-US" sz="1100" kern="1200"/>
        </a:p>
      </dsp:txBody>
      <dsp:txXfrm>
        <a:off x="71398" y="2203160"/>
        <a:ext cx="2306250" cy="855000"/>
      </dsp:txXfrm>
    </dsp:sp>
    <dsp:sp modelId="{FC0B8BD5-CC34-41BF-AA06-4B76ABBAD44A}">
      <dsp:nvSpPr>
        <dsp:cNvPr id="0" name=""/>
        <dsp:cNvSpPr/>
      </dsp:nvSpPr>
      <dsp:spPr>
        <a:xfrm>
          <a:off x="3230961" y="358159"/>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6F0253-4143-4188-A722-62894960CF81}">
      <dsp:nvSpPr>
        <dsp:cNvPr id="0" name=""/>
        <dsp:cNvSpPr/>
      </dsp:nvSpPr>
      <dsp:spPr>
        <a:xfrm>
          <a:off x="3530773" y="657972"/>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DE7FD-B862-4DB0-BC0D-7A3D92A2F3D2}">
      <dsp:nvSpPr>
        <dsp:cNvPr id="0" name=""/>
        <dsp:cNvSpPr/>
      </dsp:nvSpPr>
      <dsp:spPr>
        <a:xfrm>
          <a:off x="2781242" y="2203160"/>
          <a:ext cx="230625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a:t>Legislation &amp; oversight will continue to be subjected to the politics of representation…</a:t>
          </a:r>
          <a:endParaRPr lang="en-US" sz="1100" kern="1200"/>
        </a:p>
      </dsp:txBody>
      <dsp:txXfrm>
        <a:off x="2781242" y="2203160"/>
        <a:ext cx="2306250" cy="855000"/>
      </dsp:txXfrm>
    </dsp:sp>
    <dsp:sp modelId="{D70D998B-B592-4FF0-9692-31285BA522C8}">
      <dsp:nvSpPr>
        <dsp:cNvPr id="0" name=""/>
        <dsp:cNvSpPr/>
      </dsp:nvSpPr>
      <dsp:spPr>
        <a:xfrm>
          <a:off x="5940805" y="358159"/>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A4BABF-8976-4BF5-BF6C-720A98A17F77}">
      <dsp:nvSpPr>
        <dsp:cNvPr id="0" name=""/>
        <dsp:cNvSpPr/>
      </dsp:nvSpPr>
      <dsp:spPr>
        <a:xfrm>
          <a:off x="6240617" y="657972"/>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9A0140-0A02-43DC-B022-5E5D9C68DBFE}">
      <dsp:nvSpPr>
        <dsp:cNvPr id="0" name=""/>
        <dsp:cNvSpPr/>
      </dsp:nvSpPr>
      <dsp:spPr>
        <a:xfrm>
          <a:off x="5491086" y="2203160"/>
          <a:ext cx="230625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dirty="0"/>
            <a:t>Parliaments need to partner with other actors to ensure checks &amp; balances in today’s VUCA world and navigate the complexity of operationalizing the SDGs…</a:t>
          </a:r>
          <a:endParaRPr lang="en-US" sz="1100" kern="1200" dirty="0"/>
        </a:p>
      </dsp:txBody>
      <dsp:txXfrm>
        <a:off x="5491086" y="2203160"/>
        <a:ext cx="2306250" cy="85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0BA97-B622-47BF-B57E-DF53155C1229}">
      <dsp:nvSpPr>
        <dsp:cNvPr id="0" name=""/>
        <dsp:cNvSpPr/>
      </dsp:nvSpPr>
      <dsp:spPr>
        <a:xfrm>
          <a:off x="0" y="495135"/>
          <a:ext cx="7868735" cy="9140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7E4FF7-D683-4968-BB1A-62544416DBB5}">
      <dsp:nvSpPr>
        <dsp:cNvPr id="0" name=""/>
        <dsp:cNvSpPr/>
      </dsp:nvSpPr>
      <dsp:spPr>
        <a:xfrm>
          <a:off x="276514" y="700807"/>
          <a:ext cx="502753" cy="5027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3C5430-9935-4149-8E0B-22B4244D5E2A}">
      <dsp:nvSpPr>
        <dsp:cNvPr id="0" name=""/>
        <dsp:cNvSpPr/>
      </dsp:nvSpPr>
      <dsp:spPr>
        <a:xfrm>
          <a:off x="1055781" y="495135"/>
          <a:ext cx="6812953" cy="91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622300">
            <a:lnSpc>
              <a:spcPct val="100000"/>
            </a:lnSpc>
            <a:spcBef>
              <a:spcPct val="0"/>
            </a:spcBef>
            <a:spcAft>
              <a:spcPct val="35000"/>
            </a:spcAft>
            <a:buNone/>
          </a:pPr>
          <a:r>
            <a:rPr lang="en-US" sz="1400" b="0" i="0" kern="1200" baseline="0"/>
            <a:t>The many transformations needed to accelerate the operationalization of SDGs will require increased DRM capacities and easy access to open, timely and accurate/granular data on sustainable development at local/national/regional/global levels. </a:t>
          </a:r>
          <a:endParaRPr lang="en-US" sz="1400" kern="1200"/>
        </a:p>
      </dsp:txBody>
      <dsp:txXfrm>
        <a:off x="1055781" y="495135"/>
        <a:ext cx="6812953" cy="914096"/>
      </dsp:txXfrm>
    </dsp:sp>
    <dsp:sp modelId="{F0134CFA-1A70-44D3-9641-7BAD20A87D3F}">
      <dsp:nvSpPr>
        <dsp:cNvPr id="0" name=""/>
        <dsp:cNvSpPr/>
      </dsp:nvSpPr>
      <dsp:spPr>
        <a:xfrm>
          <a:off x="0" y="1637756"/>
          <a:ext cx="7868735" cy="9140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C61381-158A-45BC-9A0D-F0FE1571F47E}">
      <dsp:nvSpPr>
        <dsp:cNvPr id="0" name=""/>
        <dsp:cNvSpPr/>
      </dsp:nvSpPr>
      <dsp:spPr>
        <a:xfrm>
          <a:off x="276514" y="1843427"/>
          <a:ext cx="502753" cy="5027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DA9060-34F9-4F2E-9B89-499EC602F02A}">
      <dsp:nvSpPr>
        <dsp:cNvPr id="0" name=""/>
        <dsp:cNvSpPr/>
      </dsp:nvSpPr>
      <dsp:spPr>
        <a:xfrm>
          <a:off x="1055781" y="1637756"/>
          <a:ext cx="6812953" cy="91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42" tIns="96742" rIns="96742" bIns="96742" numCol="1" spcCol="1270" anchor="ctr" anchorCtr="0">
          <a:noAutofit/>
        </a:bodyPr>
        <a:lstStyle/>
        <a:p>
          <a:pPr marL="0" lvl="0" indent="0" algn="l" defTabSz="622300">
            <a:lnSpc>
              <a:spcPct val="100000"/>
            </a:lnSpc>
            <a:spcBef>
              <a:spcPct val="0"/>
            </a:spcBef>
            <a:spcAft>
              <a:spcPct val="35000"/>
            </a:spcAft>
            <a:buNone/>
          </a:pPr>
          <a:r>
            <a:rPr lang="en-US" sz="1400" b="0" i="0" kern="1200" baseline="0"/>
            <a:t>Governments need to provide these services and parliaments need to be able to use them effectively.</a:t>
          </a:r>
          <a:endParaRPr lang="en-US" sz="1400" kern="1200"/>
        </a:p>
      </dsp:txBody>
      <dsp:txXfrm>
        <a:off x="1055781" y="1637756"/>
        <a:ext cx="6812953" cy="9140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85288-635C-4A9F-B456-BBCB3C8880F4}" type="datetimeFigureOut">
              <a:rPr lang="en-DK" smtClean="0"/>
              <a:t>08/30/2023</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7C1C5B-0967-4A56-951B-47F021847A2B}" type="slidenum">
              <a:rPr lang="en-DK" smtClean="0"/>
              <a:t>‹nº›</a:t>
            </a:fld>
            <a:endParaRPr lang="en-DK"/>
          </a:p>
        </p:txBody>
      </p:sp>
    </p:spTree>
    <p:extLst>
      <p:ext uri="{BB962C8B-B14F-4D97-AF65-F5344CB8AC3E}">
        <p14:creationId xmlns:p14="http://schemas.microsoft.com/office/powerpoint/2010/main" val="384228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ur03.safelinks.protection.outlook.com/?url=https%3A%2F%2Fwww.undp.org%2Fpublications%2Fdurable-transformation-and-structural-changes-gender-equality-through-pfms-and-budgetary-circles&amp;data=05%7C01%7Cricardo.g.gomes%40cv.jo.un.org%7Ccabd0a2523654afb74f408db73ef6016%7Cb3e5db5e2944483799f57488ace54319%7C0%7C0%7C638231244176247536%7CUnknown%7CTWFpbGZsb3d8eyJWIjoiMC4wLjAwMDAiLCJQIjoiV2luMzIiLCJBTiI6Ik1haWwiLCJXVCI6Mn0%3D%7C3000%7C%7C%7C&amp;sdata=2PYg56gbsM9Wwbb2Cz1jU7qd2Ev0bTAqlX6ftcT8nww%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827EC1-FEE5-47B9-8CD1-55BCE2DC82A2}" type="slidenum">
              <a:rPr lang="en-US" smtClean="0"/>
              <a:t>1</a:t>
            </a:fld>
            <a:endParaRPr lang="en-US" dirty="0"/>
          </a:p>
        </p:txBody>
      </p:sp>
    </p:spTree>
    <p:extLst>
      <p:ext uri="{BB962C8B-B14F-4D97-AF65-F5344CB8AC3E}">
        <p14:creationId xmlns:p14="http://schemas.microsoft.com/office/powerpoint/2010/main" val="412437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dirty="0"/>
              <a:t>In </a:t>
            </a:r>
            <a:r>
              <a:rPr lang="en-US" b="1" dirty="0"/>
              <a:t>August 2023</a:t>
            </a:r>
            <a:r>
              <a:rPr lang="en-US" dirty="0"/>
              <a:t>, the multi-country PALOP-TL </a:t>
            </a:r>
            <a:r>
              <a:rPr lang="en-US" dirty="0" err="1"/>
              <a:t>eBudget</a:t>
            </a:r>
            <a:r>
              <a:rPr lang="en-US" dirty="0"/>
              <a:t> CSO Digital Platform for transparency &amp; accountability was published by OECD as a case study of Public Sector Innovation. The platform is an intersection for civil society, parliaments, SAI and other PFM external control actors to access simplified, open and interactive fiscal data with the aim to support oversight on the executive actions.</a:t>
            </a:r>
            <a:endParaRPr lang="en-GB"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C1C5B-0967-4A56-951B-47F021847A2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144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There is a need to enhance the role of Parliaments in the implementation of the SDGs.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They are key for drafting the legislation needed for incorporating the SDGs into national legislation.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They are key in overseeing the government's performance on the SDGs as well as approving and overseeing that the SDGs get the budget they need.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Parliaments are also key for ensuring that marginalized groups' needs and views are represented in the SDG legislation.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Overall, parliaments with SDG coordination structures (committees and caucuses) are) are doing better in their legislative and oversight roles. Yet, many of these structures require capacity, authority, and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Parliaments also need to be involved in government-led Voluntary National Reviews.</a:t>
            </a:r>
          </a:p>
          <a:p>
            <a:endParaRPr lang="en-GB" dirty="0"/>
          </a:p>
        </p:txBody>
      </p:sp>
      <p:sp>
        <p:nvSpPr>
          <p:cNvPr id="4" name="Slide Number Placeholder 3"/>
          <p:cNvSpPr>
            <a:spLocks noGrp="1"/>
          </p:cNvSpPr>
          <p:nvPr>
            <p:ph type="sldNum" sz="quarter" idx="5"/>
          </p:nvPr>
        </p:nvSpPr>
        <p:spPr/>
        <p:txBody>
          <a:bodyPr/>
          <a:lstStyle/>
          <a:p>
            <a:fld id="{A3F32DC0-6F2B-434B-85BA-07E1D15F1B19}" type="slidenum">
              <a:rPr lang="en-KE" smtClean="0"/>
              <a:t>11</a:t>
            </a:fld>
            <a:endParaRPr lang="en-KE"/>
          </a:p>
        </p:txBody>
      </p:sp>
    </p:spTree>
    <p:extLst>
      <p:ext uri="{BB962C8B-B14F-4D97-AF65-F5344CB8AC3E}">
        <p14:creationId xmlns:p14="http://schemas.microsoft.com/office/powerpoint/2010/main" val="255373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32DC0-6F2B-434B-85BA-07E1D15F1B19}" type="slidenum">
              <a:rPr kumimoji="0" lang="en-K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K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023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32DC0-6F2B-434B-85BA-07E1D15F1B19}" type="slidenum">
              <a:rPr kumimoji="0" lang="en-K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K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02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827EC1-FEE5-47B9-8CD1-55BCE2DC82A2}" type="slidenum">
              <a:rPr lang="en-US" smtClean="0"/>
              <a:t>14</a:t>
            </a:fld>
            <a:endParaRPr lang="en-US" dirty="0"/>
          </a:p>
        </p:txBody>
      </p:sp>
    </p:spTree>
    <p:extLst>
      <p:ext uri="{BB962C8B-B14F-4D97-AF65-F5344CB8AC3E}">
        <p14:creationId xmlns:p14="http://schemas.microsoft.com/office/powerpoint/2010/main" val="20227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F32DC0-6F2B-434B-85BA-07E1D15F1B19}" type="slidenum">
              <a:rPr lang="en-KE" smtClean="0"/>
              <a:t>2</a:t>
            </a:fld>
            <a:endParaRPr lang="en-KE"/>
          </a:p>
        </p:txBody>
      </p:sp>
    </p:spTree>
    <p:extLst>
      <p:ext uri="{BB962C8B-B14F-4D97-AF65-F5344CB8AC3E}">
        <p14:creationId xmlns:p14="http://schemas.microsoft.com/office/powerpoint/2010/main" val="385720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n-lt"/>
              </a:rPr>
              <a:t>Agenda 2030 and its SDGs are a global shared commitment.</a:t>
            </a:r>
          </a:p>
          <a:p>
            <a:r>
              <a:rPr lang="en-US" sz="1000" dirty="0">
                <a:latin typeface="+mn-lt"/>
              </a:rPr>
              <a:t>It remains our overarching roadmap for achieving sustainable development and overcoming the multiple crises the world is facing.</a:t>
            </a:r>
          </a:p>
          <a:p>
            <a:r>
              <a:rPr lang="en-US" sz="1000" dirty="0">
                <a:latin typeface="+mn-lt"/>
              </a:rPr>
              <a:t>But the Agenda is a promise, not a guarantee. Now, halfway to the 2030 deadline, it is clear that promise is in deep peril with the </a:t>
            </a:r>
            <a:r>
              <a:rPr lang="en-US" sz="1000" dirty="0" err="1">
                <a:latin typeface="+mn-lt"/>
              </a:rPr>
              <a:t>favourable</a:t>
            </a:r>
            <a:r>
              <a:rPr lang="en-US" sz="1000" dirty="0">
                <a:latin typeface="+mn-lt"/>
              </a:rPr>
              <a:t> trends resulting from early efforts, particularly in extreme poverty, gender equality, global unemployment, proving now to be too fragile and too slow.</a:t>
            </a:r>
          </a:p>
          <a:p>
            <a:endParaRPr lang="en-US" sz="1000" dirty="0">
              <a:latin typeface="+mn-lt"/>
            </a:endParaRPr>
          </a:p>
          <a:p>
            <a:pPr marL="0" marR="0" lvl="0" indent="0">
              <a:spcBef>
                <a:spcPts val="0"/>
              </a:spcBef>
              <a:spcAft>
                <a:spcPts val="0"/>
              </a:spcAft>
              <a:buFont typeface="Symbol" panose="05050102010706020507" pitchFamily="18" charset="2"/>
              <a:buNone/>
            </a:pPr>
            <a:r>
              <a:rPr lang="en-GB" sz="1000" b="1" dirty="0">
                <a:solidFill>
                  <a:srgbClr val="000000"/>
                </a:solidFill>
                <a:effectLst/>
                <a:latin typeface="+mn-lt"/>
                <a:ea typeface="Times New Roman" panose="02020603050405020304" pitchFamily="18" charset="0"/>
              </a:rPr>
              <a:t>The SDGs are in deep peril</a:t>
            </a:r>
            <a:r>
              <a:rPr lang="en-GB" sz="1000" dirty="0">
                <a:solidFill>
                  <a:srgbClr val="000000"/>
                </a:solidFill>
                <a:effectLst/>
                <a:latin typeface="+mn-lt"/>
                <a:ea typeface="Times New Roman" panose="02020603050405020304" pitchFamily="18" charset="0"/>
              </a:rPr>
              <a:t>. </a:t>
            </a:r>
          </a:p>
          <a:p>
            <a:pPr marL="0" marR="0" lvl="0" indent="0">
              <a:spcBef>
                <a:spcPts val="0"/>
              </a:spcBef>
              <a:spcAft>
                <a:spcPts val="0"/>
              </a:spcAft>
              <a:buFont typeface="Symbol" panose="05050102010706020507" pitchFamily="18" charset="2"/>
              <a:buNone/>
            </a:pPr>
            <a:r>
              <a:rPr lang="en-US" sz="1000" dirty="0">
                <a:solidFill>
                  <a:srgbClr val="000000"/>
                </a:solidFill>
                <a:effectLst/>
                <a:latin typeface="+mn-lt"/>
                <a:ea typeface="Times New Roman" panose="02020603050405020304" pitchFamily="18" charset="0"/>
              </a:rPr>
              <a:t>The world has changed profoundly since the first SDG Summit in 2019 and since the adoption of the 2030 Agenda in 2015. </a:t>
            </a:r>
          </a:p>
          <a:p>
            <a:pPr marL="0" marR="0" lvl="0" indent="0">
              <a:spcBef>
                <a:spcPts val="0"/>
              </a:spcBef>
              <a:spcAft>
                <a:spcPts val="0"/>
              </a:spcAft>
              <a:buFont typeface="Symbol" panose="05050102010706020507" pitchFamily="18" charset="2"/>
              <a:buNone/>
            </a:pPr>
            <a:r>
              <a:rPr lang="en-US" sz="1000" dirty="0">
                <a:effectLst/>
                <a:latin typeface="+mn-lt"/>
                <a:ea typeface="Times New Roman" panose="02020603050405020304" pitchFamily="18" charset="0"/>
              </a:rPr>
              <a:t>Out of the roughly 140 targets for which data is available shows that only about 12 per cent are on track; more than half, although showing some progress, are moderately or severely off track; and some 30 per cent have either seen no movement or regressed below the 2015 baseline.</a:t>
            </a:r>
          </a:p>
          <a:p>
            <a:pPr marL="0" marR="0" lvl="0" indent="0">
              <a:spcBef>
                <a:spcPts val="0"/>
              </a:spcBef>
              <a:spcAft>
                <a:spcPts val="0"/>
              </a:spcAft>
              <a:buFont typeface="Symbol" panose="05050102010706020507" pitchFamily="18" charset="2"/>
              <a:buNone/>
            </a:pPr>
            <a:r>
              <a:rPr lang="pt-PT" sz="1000" dirty="0" err="1">
                <a:effectLst/>
                <a:latin typeface="+mn-lt"/>
                <a:ea typeface="Times New Roman" panose="02020603050405020304" pitchFamily="18" charset="0"/>
              </a:rPr>
              <a:t>Going</a:t>
            </a:r>
            <a:r>
              <a:rPr lang="pt-PT" sz="1000" dirty="0">
                <a:effectLst/>
                <a:latin typeface="+mn-lt"/>
                <a:ea typeface="Times New Roman" panose="02020603050405020304" pitchFamily="18" charset="0"/>
              </a:rPr>
              <a:t> to </a:t>
            </a:r>
            <a:r>
              <a:rPr lang="pt-PT" sz="1000" dirty="0" err="1">
                <a:effectLst/>
                <a:latin typeface="+mn-lt"/>
                <a:ea typeface="Times New Roman" panose="02020603050405020304" pitchFamily="18" charset="0"/>
              </a:rPr>
              <a:t>the</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next</a:t>
            </a:r>
            <a:r>
              <a:rPr lang="pt-PT" sz="1000" dirty="0">
                <a:effectLst/>
                <a:latin typeface="+mn-lt"/>
                <a:ea typeface="Times New Roman" panose="02020603050405020304" pitchFamily="18" charset="0"/>
              </a:rPr>
              <a:t> SDG </a:t>
            </a:r>
            <a:r>
              <a:rPr lang="pt-PT" sz="1000" dirty="0" err="1">
                <a:effectLst/>
                <a:latin typeface="+mn-lt"/>
                <a:ea typeface="Times New Roman" panose="02020603050405020304" pitchFamily="18" charset="0"/>
              </a:rPr>
              <a:t>Summit</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scheduled</a:t>
            </a:r>
            <a:r>
              <a:rPr lang="pt-PT" sz="1000" dirty="0">
                <a:effectLst/>
                <a:latin typeface="+mn-lt"/>
                <a:ea typeface="Times New Roman" panose="02020603050405020304" pitchFamily="18" charset="0"/>
              </a:rPr>
              <a:t> for </a:t>
            </a:r>
            <a:r>
              <a:rPr lang="pt-PT" sz="1000" dirty="0" err="1">
                <a:effectLst/>
                <a:latin typeface="+mn-lt"/>
                <a:ea typeface="Times New Roman" panose="02020603050405020304" pitchFamily="18" charset="0"/>
              </a:rPr>
              <a:t>upcoming</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September</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the</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word</a:t>
            </a:r>
            <a:r>
              <a:rPr lang="pt-PT" sz="1000" dirty="0">
                <a:effectLst/>
                <a:latin typeface="+mn-lt"/>
                <a:ea typeface="Times New Roman" panose="02020603050405020304" pitchFamily="18" charset="0"/>
              </a:rPr>
              <a:t> in </a:t>
            </a:r>
            <a:r>
              <a:rPr lang="pt-PT" sz="1000" dirty="0" err="1">
                <a:effectLst/>
                <a:latin typeface="+mn-lt"/>
                <a:ea typeface="Times New Roman" panose="02020603050405020304" pitchFamily="18" charset="0"/>
              </a:rPr>
              <a:t>everybody’s</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mind</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is</a:t>
            </a:r>
            <a:r>
              <a:rPr lang="pt-PT" sz="1000" dirty="0">
                <a:effectLst/>
                <a:latin typeface="+mn-lt"/>
                <a:ea typeface="Times New Roman" panose="02020603050405020304" pitchFamily="18" charset="0"/>
              </a:rPr>
              <a:t> CAUTION!!! </a:t>
            </a:r>
            <a:r>
              <a:rPr lang="pt-PT" sz="1000" dirty="0" err="1">
                <a:effectLst/>
                <a:latin typeface="+mn-lt"/>
                <a:ea typeface="Times New Roman" panose="02020603050405020304" pitchFamily="18" charset="0"/>
              </a:rPr>
              <a:t>Not</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enough</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evidence</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and</a:t>
            </a:r>
            <a:r>
              <a:rPr lang="pt-PT" sz="1000" dirty="0">
                <a:effectLst/>
                <a:latin typeface="+mn-lt"/>
                <a:ea typeface="Times New Roman" panose="02020603050405020304" pitchFamily="18" charset="0"/>
              </a:rPr>
              <a:t> data; </a:t>
            </a:r>
            <a:r>
              <a:rPr lang="pt-PT" sz="1000" dirty="0" err="1">
                <a:effectLst/>
                <a:latin typeface="+mn-lt"/>
                <a:ea typeface="Times New Roman" panose="02020603050405020304" pitchFamily="18" charset="0"/>
              </a:rPr>
              <a:t>the</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limited</a:t>
            </a:r>
            <a:r>
              <a:rPr lang="pt-PT" sz="1000" dirty="0">
                <a:effectLst/>
                <a:latin typeface="+mn-lt"/>
                <a:ea typeface="Times New Roman" panose="02020603050405020304" pitchFamily="18" charset="0"/>
              </a:rPr>
              <a:t> data </a:t>
            </a:r>
            <a:r>
              <a:rPr lang="pt-PT" sz="1000" dirty="0" err="1">
                <a:effectLst/>
                <a:latin typeface="+mn-lt"/>
                <a:ea typeface="Times New Roman" panose="02020603050405020304" pitchFamily="18" charset="0"/>
              </a:rPr>
              <a:t>collected</a:t>
            </a:r>
            <a:r>
              <a:rPr lang="pt-PT" sz="1000" dirty="0">
                <a:effectLst/>
                <a:latin typeface="+mn-lt"/>
                <a:ea typeface="Times New Roman" panose="02020603050405020304" pitchFamily="18" charset="0"/>
              </a:rPr>
              <a:t> shows </a:t>
            </a:r>
            <a:r>
              <a:rPr lang="pt-PT" sz="1000" dirty="0" err="1">
                <a:effectLst/>
                <a:latin typeface="+mn-lt"/>
                <a:ea typeface="Times New Roman" panose="02020603050405020304" pitchFamily="18" charset="0"/>
              </a:rPr>
              <a:t>stagnation</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or</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even</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regression</a:t>
            </a:r>
            <a:r>
              <a:rPr lang="pt-PT" sz="1000" dirty="0">
                <a:effectLst/>
                <a:latin typeface="+mn-lt"/>
                <a:ea typeface="Times New Roman" panose="02020603050405020304" pitchFamily="18" charset="0"/>
              </a:rPr>
              <a:t> in </a:t>
            </a:r>
            <a:r>
              <a:rPr lang="pt-PT" sz="1000" dirty="0" err="1">
                <a:effectLst/>
                <a:latin typeface="+mn-lt"/>
                <a:ea typeface="Times New Roman" panose="02020603050405020304" pitchFamily="18" charset="0"/>
              </a:rPr>
              <a:t>most</a:t>
            </a:r>
            <a:r>
              <a:rPr lang="pt-PT" sz="1000" dirty="0">
                <a:effectLst/>
                <a:latin typeface="+mn-lt"/>
                <a:ea typeface="Times New Roman" panose="02020603050405020304" pitchFamily="18" charset="0"/>
              </a:rPr>
              <a:t> targets; World </a:t>
            </a:r>
            <a:r>
              <a:rPr lang="pt-PT" sz="1000" dirty="0" err="1">
                <a:effectLst/>
                <a:latin typeface="+mn-lt"/>
                <a:ea typeface="Times New Roman" panose="02020603050405020304" pitchFamily="18" charset="0"/>
              </a:rPr>
              <a:t>governments</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migth</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be</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now</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less</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inclined</a:t>
            </a:r>
            <a:r>
              <a:rPr lang="pt-PT" sz="1000" dirty="0">
                <a:effectLst/>
                <a:latin typeface="+mn-lt"/>
                <a:ea typeface="Times New Roman" panose="02020603050405020304" pitchFamily="18" charset="0"/>
              </a:rPr>
              <a:t> for </a:t>
            </a:r>
            <a:r>
              <a:rPr lang="pt-PT" sz="1000" dirty="0" err="1">
                <a:effectLst/>
                <a:latin typeface="+mn-lt"/>
                <a:ea typeface="Times New Roman" panose="02020603050405020304" pitchFamily="18" charset="0"/>
              </a:rPr>
              <a:t>consensus</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on</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the</a:t>
            </a:r>
            <a:r>
              <a:rPr lang="pt-PT" sz="1000" dirty="0">
                <a:effectLst/>
                <a:latin typeface="+mn-lt"/>
                <a:ea typeface="Times New Roman" panose="02020603050405020304" pitchFamily="18" charset="0"/>
              </a:rPr>
              <a:t> SDG </a:t>
            </a:r>
            <a:r>
              <a:rPr lang="pt-PT" sz="1000" dirty="0" err="1">
                <a:effectLst/>
                <a:latin typeface="+mn-lt"/>
                <a:ea typeface="Times New Roman" panose="02020603050405020304" pitchFamily="18" charset="0"/>
              </a:rPr>
              <a:t>commitments</a:t>
            </a:r>
            <a:r>
              <a:rPr lang="pt-PT" sz="1000" dirty="0">
                <a:effectLst/>
                <a:latin typeface="+mn-lt"/>
                <a:ea typeface="Times New Roman" panose="02020603050405020304" pitchFamily="18" charset="0"/>
              </a:rPr>
              <a:t> </a:t>
            </a:r>
            <a:r>
              <a:rPr lang="pt-PT" sz="1000" dirty="0" err="1">
                <a:effectLst/>
                <a:latin typeface="+mn-lt"/>
                <a:ea typeface="Times New Roman" panose="02020603050405020304" pitchFamily="18" charset="0"/>
              </a:rPr>
              <a:t>due</a:t>
            </a:r>
            <a:r>
              <a:rPr lang="pt-PT" sz="1000" dirty="0">
                <a:effectLst/>
                <a:latin typeface="+mn-lt"/>
                <a:ea typeface="Times New Roman" panose="02020603050405020304" pitchFamily="18" charset="0"/>
              </a:rPr>
              <a:t> to </a:t>
            </a:r>
            <a:r>
              <a:rPr lang="pt-PT" sz="1000" dirty="0" err="1">
                <a:effectLst/>
                <a:latin typeface="+mn-lt"/>
                <a:ea typeface="Times New Roman" panose="02020603050405020304" pitchFamily="18" charset="0"/>
              </a:rPr>
              <a:t>geopolitics</a:t>
            </a:r>
            <a:r>
              <a:rPr lang="pt-PT" sz="1000" dirty="0">
                <a:effectLst/>
                <a:latin typeface="+mn-lt"/>
                <a:ea typeface="Times New Roman" panose="02020603050405020304" pitchFamily="18" charset="0"/>
              </a:rPr>
              <a:t>.</a:t>
            </a:r>
            <a:endParaRPr lang="en-GB" sz="1000" dirty="0">
              <a:effectLst/>
              <a:latin typeface="+mn-lt"/>
              <a:ea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GB" sz="1000" dirty="0">
              <a:effectLst/>
              <a:latin typeface="+mn-lt"/>
              <a:ea typeface="Times New Roman" panose="02020603050405020304" pitchFamily="18" charset="0"/>
            </a:endParaRPr>
          </a:p>
          <a:p>
            <a:pPr marL="0" marR="0">
              <a:spcBef>
                <a:spcPts val="0"/>
              </a:spcBef>
              <a:spcAft>
                <a:spcPts val="0"/>
              </a:spcAft>
            </a:pPr>
            <a:r>
              <a:rPr lang="en-GB" sz="1000" b="1" dirty="0">
                <a:effectLst/>
                <a:latin typeface="+mn-lt"/>
                <a:ea typeface="Times New Roman" panose="02020603050405020304" pitchFamily="18" charset="0"/>
              </a:rPr>
              <a:t>But, decades of experience has shown us that investing in development is the best route out of crisis and strengthening governance systems will accelerate progress towards all the SDGs.</a:t>
            </a:r>
            <a:r>
              <a:rPr lang="en-GB" sz="1000" dirty="0">
                <a:effectLst/>
                <a:latin typeface="+mn-lt"/>
                <a:ea typeface="Times New Roman" panose="02020603050405020304" pitchFamily="18" charset="0"/>
              </a:rPr>
              <a:t> </a:t>
            </a:r>
            <a:endParaRPr lang="en-US" sz="1000" dirty="0">
              <a:effectLst/>
              <a:latin typeface="+mn-l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827EC1-FEE5-47B9-8CD1-55BCE2DC82A2}" type="slidenum">
              <a:rPr lang="en-US" smtClean="0"/>
              <a:t>3</a:t>
            </a:fld>
            <a:endParaRPr lang="en-US" dirty="0"/>
          </a:p>
        </p:txBody>
      </p:sp>
    </p:spTree>
    <p:extLst>
      <p:ext uri="{BB962C8B-B14F-4D97-AF65-F5344CB8AC3E}">
        <p14:creationId xmlns:p14="http://schemas.microsoft.com/office/powerpoint/2010/main" val="428514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cs typeface="Calibri" panose="020F0502020204030204" pitchFamily="34" charset="0"/>
              </a:rPr>
              <a:t>Parliaments are an important actor on the implementation of the SDGs. They are key for drafting the legislation needed for incorporating the SDGs into national legislation.  They are key in overseeing the implementation of the government of the SDGs as well as approving and overseeing that the SDGs get the budget their need.  Parliaments are also key for ensuring that marginalized groups needs and views are represented in the SDG legislation. </a:t>
            </a:r>
          </a:p>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rPr>
              <a:t>The United Nations General Assembly recognized this again in December 2022, when it adopted a resolution entitled </a:t>
            </a:r>
            <a:r>
              <a:rPr lang="en-US" sz="1000" i="1" dirty="0">
                <a:effectLst/>
                <a:latin typeface="Calibri" panose="020F0502020204030204" pitchFamily="34" charset="0"/>
                <a:ea typeface="Calibri" panose="020F0502020204030204" pitchFamily="34" charset="0"/>
              </a:rPr>
              <a:t>Enhancing the role of parliaments in accelerating the achievement of the Sustainable Development Goals</a:t>
            </a:r>
          </a:p>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cs typeface="Calibri" panose="020F0502020204030204" pitchFamily="34" charset="0"/>
              </a:rPr>
              <a:t>Yet, parliamentary engagement in the SDGs leaves much to be desired. Despite some good examples of parliamentary activism, political buy-in is generally weak and important institutional challenges remain. In many parliaments, the SDGs continue to be perceived as a “foreign” agenda that has little to do with domestic priorities. Capacities for oversight and legislation are limited or under-utilized, laws and budgets are not in sync with national development plans, women, youth and vulnerable groups are under-represented, and individual SDGs are still dealt with in silos. </a:t>
            </a:r>
            <a:endParaRPr lang="en-US" sz="1000" dirty="0">
              <a:effectLst/>
              <a:latin typeface="Calibri" panose="020F0502020204030204" pitchFamily="34" charset="0"/>
              <a:ea typeface="Times New Roman" panose="02020603050405020304" pitchFamily="18" charset="0"/>
              <a:cs typeface="+mn-cs"/>
            </a:endParaRPr>
          </a:p>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cs typeface="Calibri" panose="020F0502020204030204" pitchFamily="34" charset="0"/>
              </a:rPr>
              <a:t>On the more positive side, parliaments that have proper SDGs coordination structures (committees or caucuses) are doing better in their legislative and oversight roles even though, generally, such structures are lacking in authority and resources. A few parliaments are working pro-actively monitoring the SDG implementation domestically and working across borders with other parliaments to share best practices. </a:t>
            </a:r>
          </a:p>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cs typeface="Calibri" panose="020F0502020204030204" pitchFamily="34" charset="0"/>
              </a:rPr>
              <a:t>Overall, parliamentary engagement in the government-led Voluntary National Reviews remains weak, though a growing number of parliaments are providing input into the reviews. </a:t>
            </a:r>
          </a:p>
          <a:p>
            <a:pPr marL="342900" marR="0" lvl="0" indent="-342900" algn="just">
              <a:spcBef>
                <a:spcPts val="0"/>
              </a:spcBef>
              <a:spcAft>
                <a:spcPts val="0"/>
              </a:spcAft>
              <a:buFont typeface="Symbol" panose="05050102010706020507" pitchFamily="18" charset="2"/>
              <a:buChar char=""/>
            </a:pPr>
            <a:endParaRPr lang="en-US" sz="10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F32DC0-6F2B-434B-85BA-07E1D15F1B19}" type="slidenum">
              <a:rPr lang="en-KE" smtClean="0"/>
              <a:t>4</a:t>
            </a:fld>
            <a:endParaRPr lang="en-KE"/>
          </a:p>
        </p:txBody>
      </p:sp>
    </p:spTree>
    <p:extLst>
      <p:ext uri="{BB962C8B-B14F-4D97-AF65-F5344CB8AC3E}">
        <p14:creationId xmlns:p14="http://schemas.microsoft.com/office/powerpoint/2010/main" val="248191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cs typeface="Calibri" panose="020F0502020204030204" pitchFamily="34" charset="0"/>
              </a:rPr>
              <a:t>The Sustainable Development Goals (SDGs) and the Paris Agreement on Climate Change call for deep transformations in every country that require complementary actions by governments, parliaments, civil society, science, business, etc. </a:t>
            </a:r>
          </a:p>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Calibri" panose="020F0502020204030204" pitchFamily="34" charset="0"/>
              </a:rPr>
              <a:t> Yet stakeholders lack a shared understanding of how the 17 SDGs can be </a:t>
            </a:r>
            <a:r>
              <a:rPr lang="en-US" sz="1000" dirty="0" err="1">
                <a:effectLst/>
                <a:latin typeface="Calibri" panose="020F0502020204030204" pitchFamily="34" charset="0"/>
                <a:ea typeface="Calibri" panose="020F0502020204030204" pitchFamily="34" charset="0"/>
              </a:rPr>
              <a:t>operationalised</a:t>
            </a:r>
            <a:r>
              <a:rPr lang="en-US" sz="1000" dirty="0">
                <a:effectLst/>
                <a:latin typeface="Calibri" panose="020F0502020204030204" pitchFamily="34" charset="0"/>
                <a:ea typeface="Calibri" panose="020F0502020204030204" pitchFamily="34" charset="0"/>
              </a:rPr>
              <a:t>. </a:t>
            </a:r>
            <a:r>
              <a:rPr lang="en-US" sz="1000" dirty="0">
                <a:effectLst/>
                <a:latin typeface="Calibri" panose="020F0502020204030204" pitchFamily="34" charset="0"/>
                <a:ea typeface="Times New Roman" panose="02020603050405020304" pitchFamily="18" charset="0"/>
                <a:cs typeface="Calibri" panose="020F0502020204030204" pitchFamily="34" charset="0"/>
              </a:rPr>
              <a:t>These Transformations are linked with priority investments and regulatory challenges calling for actions by well-defined parts of government working with business and civil society.</a:t>
            </a:r>
          </a:p>
          <a:p>
            <a:pPr marL="342900" marR="0" lvl="0" indent="-342900" algn="just">
              <a:spcBef>
                <a:spcPts val="0"/>
              </a:spcBef>
              <a:spcAft>
                <a:spcPts val="0"/>
              </a:spcAft>
              <a:buFont typeface="Symbol" panose="05050102010706020507" pitchFamily="18" charset="2"/>
              <a:buChar char=""/>
            </a:pPr>
            <a:r>
              <a:rPr lang="en-US" sz="1000" dirty="0">
                <a:effectLst/>
                <a:latin typeface="Calibri" panose="020F0502020204030204" pitchFamily="34" charset="0"/>
                <a:ea typeface="Times New Roman" panose="02020603050405020304" pitchFamily="18" charset="0"/>
                <a:cs typeface="Calibri" panose="020F0502020204030204" pitchFamily="34" charset="0"/>
              </a:rPr>
              <a:t>How can parliaments navigate this complexity bringing their big political guns to the table for enabling the 2030 Agenda and the operationalization of its SDGs?</a:t>
            </a:r>
            <a:endParaRPr lang="en-NZ" sz="12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32DC0-6F2B-434B-85BA-07E1D15F1B19}" type="slidenum">
              <a:rPr kumimoji="0" lang="en-K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K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886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000" b="0" i="0" dirty="0">
                <a:solidFill>
                  <a:srgbClr val="000000"/>
                </a:solidFill>
                <a:effectLst/>
                <a:latin typeface="+mn-lt"/>
              </a:rPr>
              <a:t>UNDP works with parliaments around the world to strengthen their capacities to fulfill their institutional responsibilities and to work more effectively as part of a system of partners, including with national ministries, local governments, independent oversight bodies, and civil society. This support helps ensure that elections, national planning, budgeting, and law-making efforts are more inclusive, gender-responsive, and risk-informed. More specifically, UNDP works to strengthen parliamentary bodies by:</a:t>
            </a:r>
          </a:p>
          <a:p>
            <a:pPr marL="342900" indent="-342900" algn="l" fontAlgn="base">
              <a:buFont typeface="Wingdings" panose="05000000000000000000" pitchFamily="2" charset="2"/>
              <a:buChar char="ü"/>
            </a:pPr>
            <a:r>
              <a:rPr lang="en-US" sz="1000" b="0" i="0" dirty="0">
                <a:solidFill>
                  <a:srgbClr val="000000"/>
                </a:solidFill>
                <a:effectLst/>
                <a:latin typeface="+mn-lt"/>
              </a:rPr>
              <a:t>boosting efforts to reform and improve parliaments and local assemblies, making them more representative, open, and accountable;</a:t>
            </a:r>
          </a:p>
          <a:p>
            <a:pPr marL="342900" indent="-342900" algn="l" fontAlgn="base">
              <a:buFont typeface="Wingdings" panose="05000000000000000000" pitchFamily="2" charset="2"/>
              <a:buChar char="ü"/>
            </a:pPr>
            <a:r>
              <a:rPr lang="en-US" sz="1000" b="0" i="0" dirty="0">
                <a:solidFill>
                  <a:srgbClr val="000000"/>
                </a:solidFill>
                <a:effectLst/>
                <a:latin typeface="+mn-lt"/>
              </a:rPr>
              <a:t>delivering training and building skills among parliamentarians and their secretariats on legislative scrutiny, gender equality, and international human rights obligations, and critical sustainable development issues that parliaments need to act on; </a:t>
            </a:r>
            <a:endParaRPr lang="en-US" sz="1000" dirty="0">
              <a:solidFill>
                <a:srgbClr val="000000"/>
              </a:solidFill>
              <a:latin typeface="+mn-lt"/>
            </a:endParaRPr>
          </a:p>
          <a:p>
            <a:pPr marL="342900" indent="-342900" algn="l" fontAlgn="base">
              <a:buFont typeface="Wingdings" panose="05000000000000000000" pitchFamily="2" charset="2"/>
              <a:buChar char="ü"/>
            </a:pPr>
            <a:r>
              <a:rPr lang="en-US" sz="1000" b="0" i="0" dirty="0">
                <a:solidFill>
                  <a:srgbClr val="000000"/>
                </a:solidFill>
                <a:effectLst/>
                <a:latin typeface="+mn-lt"/>
              </a:rPr>
              <a:t>enhancing parliamentary transparency, using new technologies, tools, and capacities in data, budgeting, and finance;</a:t>
            </a:r>
            <a:r>
              <a:rPr lang="en-US" sz="1000" b="0" i="1" dirty="0">
                <a:solidFill>
                  <a:srgbClr val="000000"/>
                </a:solidFill>
                <a:effectLst/>
                <a:latin typeface="+mn-lt"/>
              </a:rPr>
              <a:t> and</a:t>
            </a:r>
            <a:endParaRPr lang="en-US" sz="1000" b="0" i="0" dirty="0">
              <a:solidFill>
                <a:srgbClr val="000000"/>
              </a:solidFill>
              <a:effectLst/>
              <a:latin typeface="+mn-lt"/>
            </a:endParaRPr>
          </a:p>
          <a:p>
            <a:pPr marL="342900" indent="-342900" algn="l" fontAlgn="base">
              <a:buFont typeface="Wingdings" panose="05000000000000000000" pitchFamily="2" charset="2"/>
              <a:buChar char="ü"/>
            </a:pPr>
            <a:r>
              <a:rPr lang="en-US" sz="1000" b="0" i="0" dirty="0">
                <a:solidFill>
                  <a:srgbClr val="000000"/>
                </a:solidFill>
                <a:effectLst/>
                <a:latin typeface="+mn-lt"/>
              </a:rPr>
              <a:t>Brokering partnerships between parliaments and other relevant state and non-state governance actors – e.g., SAI and CSOs.</a:t>
            </a:r>
          </a:p>
          <a:p>
            <a:pPr marL="0" indent="0" algn="l" fontAlgn="base">
              <a:buFont typeface="Wingdings" panose="05000000000000000000" pitchFamily="2" charset="2"/>
              <a:buNone/>
            </a:pPr>
            <a:endParaRPr lang="en-US" sz="1000" b="0" i="0"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en-US" sz="1000" dirty="0">
                <a:effectLst/>
                <a:latin typeface="+mn-lt"/>
                <a:ea typeface="Times New Roman" panose="02020603050405020304" pitchFamily="18" charset="0"/>
                <a:cs typeface="Calibri" panose="020F0502020204030204" pitchFamily="34" charset="0"/>
              </a:rPr>
              <a:t>UNDP can support parliaments and parliamentarians in their legislative, oversight, and representative functions. UNDP can provide technical assistance, training, and knowledge-sharing platforms to strengthen parliamentary institutions and help legislators effectively contribute to national development agendas and also advance in climate action. UNDP together with other partners foster dialogue and cooperation among parliaments, as well as civil society and supreme audit institutions to advance the sustainable development goals. </a:t>
            </a:r>
            <a:endParaRPr lang="en-US" sz="1000" dirty="0">
              <a:effectLst/>
              <a:latin typeface="+mn-lt"/>
              <a:ea typeface="Calibri" panose="020F0502020204030204" pitchFamily="34" charset="0"/>
            </a:endParaRPr>
          </a:p>
          <a:p>
            <a:pPr marL="0" indent="0" algn="l" fontAlgn="base">
              <a:buFont typeface="Wingdings" panose="05000000000000000000" pitchFamily="2" charset="2"/>
              <a:buNone/>
            </a:pPr>
            <a:r>
              <a:rPr lang="en-US" sz="1000" b="0" i="0" dirty="0">
                <a:solidFill>
                  <a:srgbClr val="000000"/>
                </a:solidFill>
                <a:effectLst/>
                <a:latin typeface="+mn-lt"/>
              </a:rPr>
              <a:t>UNDP has developed significant knowledge and tools to increase the capacity of parliaments to implement the SDGs. </a:t>
            </a:r>
          </a:p>
          <a:p>
            <a:endParaRPr lang="en-GB" dirty="0"/>
          </a:p>
        </p:txBody>
      </p:sp>
      <p:sp>
        <p:nvSpPr>
          <p:cNvPr id="4" name="Slide Number Placeholder 3"/>
          <p:cNvSpPr>
            <a:spLocks noGrp="1"/>
          </p:cNvSpPr>
          <p:nvPr>
            <p:ph type="sldNum" sz="quarter" idx="5"/>
          </p:nvPr>
        </p:nvSpPr>
        <p:spPr/>
        <p:txBody>
          <a:bodyPr/>
          <a:lstStyle/>
          <a:p>
            <a:fld id="{A3F32DC0-6F2B-434B-85BA-07E1D15F1B19}" type="slidenum">
              <a:rPr lang="en-KE" smtClean="0"/>
              <a:t>6</a:t>
            </a:fld>
            <a:endParaRPr lang="en-KE"/>
          </a:p>
        </p:txBody>
      </p:sp>
    </p:spTree>
    <p:extLst>
      <p:ext uri="{BB962C8B-B14F-4D97-AF65-F5344CB8AC3E}">
        <p14:creationId xmlns:p14="http://schemas.microsoft.com/office/powerpoint/2010/main" val="83619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317C1C5B-0967-4A56-951B-47F021847A2B}" type="slidenum">
              <a:rPr lang="en-DK" smtClean="0"/>
              <a:t>7</a:t>
            </a:fld>
            <a:endParaRPr lang="en-DK"/>
          </a:p>
        </p:txBody>
      </p:sp>
    </p:spTree>
    <p:extLst>
      <p:ext uri="{BB962C8B-B14F-4D97-AF65-F5344CB8AC3E}">
        <p14:creationId xmlns:p14="http://schemas.microsoft.com/office/powerpoint/2010/main" val="3664307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dirty="0">
                <a:effectLst/>
                <a:latin typeface="Calibri" panose="020F0502020204030204" pitchFamily="34" charset="0"/>
                <a:ea typeface="Calibri" panose="020F0502020204030204" pitchFamily="34" charset="0"/>
                <a:cs typeface="Times New Roman" panose="02020603050405020304" pitchFamily="18" charset="0"/>
              </a:rPr>
              <a:t>Example: One of our oldest and largest EU-funded projects, Pro PALOP-TL, empowers parliaments, government ministries, independent oversight bodies and civil society on a systemic basis for more open, transparent and accountable public finance management in all six Portuguese-speaking African countries and Timor-Leste. This whole-of-society model has proven to boost the overall governance transparency and openness - key ingredients to build democratic accountability and trust. Successfully delivered on a SST basis for 10 years, the approach will now be leveraged for a more sustained approach to open government in other country contexts in partnership with the European Parliament.</a:t>
            </a:r>
            <a:r>
              <a:rPr lang="en-US" sz="1000" i="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000" i="0" dirty="0">
                <a:effectLst/>
                <a:latin typeface="Calibri" panose="020F0502020204030204" pitchFamily="34" charset="0"/>
                <a:ea typeface="Calibri" panose="020F0502020204030204" pitchFamily="34" charset="0"/>
                <a:cs typeface="Times New Roman" panose="02020603050405020304" pitchFamily="18" charset="0"/>
              </a:rPr>
              <a:t>In Angola, Cabo Verde and Sao Tome and Principe, making the budgets more gender-responsive – with parliamentary processes as an entry point – has given teeth to gender equality policies.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32DC0-6F2B-434B-85BA-07E1D15F1B19}" type="slidenum">
              <a:rPr kumimoji="0" lang="en-K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K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59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A couple of examples of the way UNDP is supporting parliaments to build partnerships with other relevant actors in PFMS, such as the executive, SAI and civil society (including academia) as an enabler of its capacity to ensure effective oversight of public expenditure and sources of public revenue in a VUCA world.</a:t>
            </a:r>
          </a:p>
          <a:p>
            <a:r>
              <a:rPr lang="en-GB" dirty="0"/>
              <a:t>In </a:t>
            </a:r>
            <a:r>
              <a:rPr lang="en-GB" b="1" dirty="0"/>
              <a:t>January 2020</a:t>
            </a:r>
            <a:r>
              <a:rPr lang="en-GB" dirty="0"/>
              <a:t>, just 4 months after the 2019 SDG Summit, a multi-stakeholder and multi-country CoP gathered 140 delegates in Luanda, Angolan Parliament, to discuss the contributions of parliaments, supreme audit institutions and ministries of finances of the 6 PALOP-TL countries to accelerate the delivery of SDG national targets in their respective countries through coordinated strategies and policies. 3 set of recommendations were agreed by the representatives of parliaments, SAI and MoF addressing for government, SAI and parliaments with suggested course of action.</a:t>
            </a:r>
          </a:p>
          <a:p>
            <a:r>
              <a:rPr lang="en-GB" dirty="0"/>
              <a:t>In </a:t>
            </a:r>
            <a:r>
              <a:rPr lang="en-GB" b="1" dirty="0"/>
              <a:t>August 2022</a:t>
            </a:r>
            <a:r>
              <a:rPr lang="en-GB" dirty="0"/>
              <a:t>, a High-Level Working Group of Legislative Budget Committees gathered 64 MPs and parliamentary staffers from 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he 6 PALOP-TL countries in Maputo, Mozambique, </a:t>
            </a:r>
            <a:r>
              <a:rPr lang="en-GB" dirty="0"/>
              <a:t>to discuss with SWF executive managers, international experts, practitioners, and representatives of central banks and </a:t>
            </a:r>
            <a:r>
              <a:rPr lang="en-GB" dirty="0" err="1"/>
              <a:t>MoFs</a:t>
            </a:r>
            <a:r>
              <a:rPr lang="en-GB" dirty="0"/>
              <a:t> on the challenges for parliaments to ensure oversight of these huge sources revenue with potential to trigger economic development. Maputo Charter sets out the commitments assumed by the delegates to enhance oversight of such complex instruments in ways that benefit the SDGs.</a:t>
            </a:r>
          </a:p>
          <a:p>
            <a:r>
              <a:rPr lang="en-GB" dirty="0"/>
              <a:t>In </a:t>
            </a:r>
            <a:r>
              <a:rPr lang="en-GB" b="1" dirty="0"/>
              <a:t>April 2023</a:t>
            </a:r>
            <a:r>
              <a:rPr lang="en-GB" dirty="0"/>
              <a:t>, representative of PALOP-TL parliaments join high-profile public officials from national governments (ministries of finances and senior PFM advisors) and international organisations, heads of supreme audit institutions, civil society activists, and academics in a public finance international forum to assess SDG 16 progress in the PALOP-TL countries and how to reform PFMS in ways that contribute for building inclusive and strong institutions.</a:t>
            </a:r>
          </a:p>
          <a:p>
            <a:r>
              <a:rPr lang="en-GB" dirty="0"/>
              <a:t>In </a:t>
            </a:r>
            <a:r>
              <a:rPr lang="en-GB" b="1" dirty="0"/>
              <a:t>June 2023</a:t>
            </a:r>
            <a:r>
              <a:rPr lang="en-GB" dirty="0"/>
              <a:t>, UNDP Global Policy Network included the PALOP-TL countries’ experience in promoting gender through a all-of-government approach with parliaments at its </a:t>
            </a:r>
            <a:r>
              <a:rPr lang="en-GB" dirty="0" err="1"/>
              <a:t>center</a:t>
            </a:r>
            <a:r>
              <a:rPr lang="en-GB" dirty="0"/>
              <a:t>, as part of the 2023-2025 gender equality strategy. The experience and lessons learnt were captured in a policy brief and working paper and published in the </a:t>
            </a:r>
            <a:r>
              <a:rPr lang="en-US" sz="1200" u="sng" dirty="0">
                <a:solidFill>
                  <a:srgbClr val="0563C1"/>
                </a:solidFill>
                <a:effectLst/>
                <a:latin typeface="Calibri" panose="020F0502020204030204" pitchFamily="34" charset="0"/>
                <a:ea typeface="Calibri" panose="020F0502020204030204" pitchFamily="34" charset="0"/>
                <a:hlinkClick r:id="rId3"/>
              </a:rPr>
              <a:t>UNDP Global Library</a:t>
            </a:r>
            <a:r>
              <a:rPr lang="en-US" sz="1200" u="sng" dirty="0">
                <a:solidFill>
                  <a:srgbClr val="0563C1"/>
                </a:solidFill>
                <a:effectLst/>
                <a:latin typeface="Calibri" panose="020F0502020204030204" pitchFamily="34" charset="0"/>
                <a:ea typeface="Calibri" panose="020F0502020204030204" pitchFamily="34" charset="0"/>
              </a:rPr>
              <a:t>.</a:t>
            </a:r>
            <a:endParaRPr lang="en-GB" dirty="0"/>
          </a:p>
        </p:txBody>
      </p:sp>
      <p:sp>
        <p:nvSpPr>
          <p:cNvPr id="4" name="Marcador de Posição do Número do Diapositivo 3"/>
          <p:cNvSpPr>
            <a:spLocks noGrp="1"/>
          </p:cNvSpPr>
          <p:nvPr>
            <p:ph type="sldNum" sz="quarter" idx="5"/>
          </p:nvPr>
        </p:nvSpPr>
        <p:spPr/>
        <p:txBody>
          <a:bodyPr/>
          <a:lstStyle/>
          <a:p>
            <a:fld id="{317C1C5B-0967-4A56-951B-47F021847A2B}" type="slidenum">
              <a:rPr lang="en-DK" smtClean="0"/>
              <a:t>9</a:t>
            </a:fld>
            <a:endParaRPr lang="en-DK"/>
          </a:p>
        </p:txBody>
      </p:sp>
    </p:spTree>
    <p:extLst>
      <p:ext uri="{BB962C8B-B14F-4D97-AF65-F5344CB8AC3E}">
        <p14:creationId xmlns:p14="http://schemas.microsoft.com/office/powerpoint/2010/main" val="420840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C21D-A25C-43E6-9207-1D573824B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K"/>
          </a:p>
        </p:txBody>
      </p:sp>
      <p:sp>
        <p:nvSpPr>
          <p:cNvPr id="3" name="Subtitle 2">
            <a:extLst>
              <a:ext uri="{FF2B5EF4-FFF2-40B4-BE49-F238E27FC236}">
                <a16:creationId xmlns:a16="http://schemas.microsoft.com/office/drawing/2014/main" id="{201CD84F-DA0F-4EC9-B64E-D812B8F75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K"/>
          </a:p>
        </p:txBody>
      </p:sp>
      <p:sp>
        <p:nvSpPr>
          <p:cNvPr id="4" name="Date Placeholder 3">
            <a:extLst>
              <a:ext uri="{FF2B5EF4-FFF2-40B4-BE49-F238E27FC236}">
                <a16:creationId xmlns:a16="http://schemas.microsoft.com/office/drawing/2014/main" id="{3DA62C8C-458F-4327-8D5F-B5E378FFC97E}"/>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5" name="Footer Placeholder 4">
            <a:extLst>
              <a:ext uri="{FF2B5EF4-FFF2-40B4-BE49-F238E27FC236}">
                <a16:creationId xmlns:a16="http://schemas.microsoft.com/office/drawing/2014/main" id="{40699176-3D16-4914-AAA6-017942CD09E9}"/>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681F55C8-91D3-467A-A1F5-23446B285373}"/>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156351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8550-0637-4AA6-B8C1-8A7BD313D00E}"/>
              </a:ext>
            </a:extLst>
          </p:cNvPr>
          <p:cNvSpPr>
            <a:spLocks noGrp="1"/>
          </p:cNvSpPr>
          <p:nvPr>
            <p:ph type="title"/>
          </p:nvPr>
        </p:nvSpPr>
        <p:spPr/>
        <p:txBody>
          <a:bodyPr/>
          <a:lstStyle/>
          <a:p>
            <a:r>
              <a:rPr lang="en-US"/>
              <a:t>Click to edit Master title style</a:t>
            </a:r>
            <a:endParaRPr lang="en-DK"/>
          </a:p>
        </p:txBody>
      </p:sp>
      <p:sp>
        <p:nvSpPr>
          <p:cNvPr id="3" name="Vertical Text Placeholder 2">
            <a:extLst>
              <a:ext uri="{FF2B5EF4-FFF2-40B4-BE49-F238E27FC236}">
                <a16:creationId xmlns:a16="http://schemas.microsoft.com/office/drawing/2014/main" id="{66CFF952-592A-455C-AA5C-C021CA7433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00407D4E-15C5-4862-B786-39DCBD7EEC6A}"/>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5" name="Footer Placeholder 4">
            <a:extLst>
              <a:ext uri="{FF2B5EF4-FFF2-40B4-BE49-F238E27FC236}">
                <a16:creationId xmlns:a16="http://schemas.microsoft.com/office/drawing/2014/main" id="{87318B58-F359-49FC-97D6-F381D4901601}"/>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6EAFCE43-A46A-462C-BE0C-A4D08793ED56}"/>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2490043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66E54A-AD72-4022-9DB4-BA3618AC1C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K"/>
          </a:p>
        </p:txBody>
      </p:sp>
      <p:sp>
        <p:nvSpPr>
          <p:cNvPr id="3" name="Vertical Text Placeholder 2">
            <a:extLst>
              <a:ext uri="{FF2B5EF4-FFF2-40B4-BE49-F238E27FC236}">
                <a16:creationId xmlns:a16="http://schemas.microsoft.com/office/drawing/2014/main" id="{60008D82-8890-4952-8C9D-79A04C57E9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52E6206B-4684-4B0E-83C7-28838BD1E8C6}"/>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5" name="Footer Placeholder 4">
            <a:extLst>
              <a:ext uri="{FF2B5EF4-FFF2-40B4-BE49-F238E27FC236}">
                <a16:creationId xmlns:a16="http://schemas.microsoft.com/office/drawing/2014/main" id="{2FCE52FA-C43E-45A4-924B-3D73093D9519}"/>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A92E3061-E1F0-4224-851F-DE84427F9ABF}"/>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266825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og indholdsobjek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34E59E2-C347-4087-AD23-3953D07E4B7C}"/>
              </a:ext>
            </a:extLst>
          </p:cNvPr>
          <p:cNvGraphicFramePr>
            <a:graphicFrameLocks noChangeAspect="1"/>
          </p:cNvGraphicFramePr>
          <p:nvPr userDrawn="1">
            <p:custDataLst>
              <p:tags r:id="rId1"/>
            </p:custDataLst>
            <p:extLst>
              <p:ext uri="{D42A27DB-BD31-4B8C-83A1-F6EECF244321}">
                <p14:modId xmlns:p14="http://schemas.microsoft.com/office/powerpoint/2010/main" val="1702684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6" hidden="1">
                        <a:extLst>
                          <a:ext uri="{FF2B5EF4-FFF2-40B4-BE49-F238E27FC236}">
                            <a16:creationId xmlns:a16="http://schemas.microsoft.com/office/drawing/2014/main" id="{D34E59E2-C347-4087-AD23-3953D07E4B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15044FF6-6BDE-4E40-B0C4-F90E5BB987B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dirty="0">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sp>
        <p:nvSpPr>
          <p:cNvPr id="8" name="Rectangle 49">
            <a:extLst>
              <a:ext uri="{FF2B5EF4-FFF2-40B4-BE49-F238E27FC236}">
                <a16:creationId xmlns:a16="http://schemas.microsoft.com/office/drawing/2014/main" id="{3668FDFF-12F2-41B7-8A18-3F43278BD228}"/>
              </a:ext>
            </a:extLst>
          </p:cNvPr>
          <p:cNvSpPr/>
          <p:nvPr userDrawn="1"/>
        </p:nvSpPr>
        <p:spPr>
          <a:xfrm>
            <a:off x="0" y="0"/>
            <a:ext cx="2819400" cy="6858000"/>
          </a:xfrm>
          <a:prstGeom prst="rect">
            <a:avLst/>
          </a:prstGeom>
          <a:solidFill>
            <a:srgbClr val="E3726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defTabSz="914293"/>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457200" indent="-457200" defTabSz="914293">
              <a:buFontTx/>
              <a:buAutoNum type="arabicPeriod"/>
            </a:pPr>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p:txBody>
      </p:sp>
      <p:sp>
        <p:nvSpPr>
          <p:cNvPr id="9" name="Title 1">
            <a:extLst>
              <a:ext uri="{FF2B5EF4-FFF2-40B4-BE49-F238E27FC236}">
                <a16:creationId xmlns:a16="http://schemas.microsoft.com/office/drawing/2014/main" id="{87572307-E717-476D-9587-ADADDB62DD27}"/>
              </a:ext>
            </a:extLst>
          </p:cNvPr>
          <p:cNvSpPr>
            <a:spLocks noGrp="1"/>
          </p:cNvSpPr>
          <p:nvPr>
            <p:ph type="title" hasCustomPrompt="1"/>
          </p:nvPr>
        </p:nvSpPr>
        <p:spPr>
          <a:xfrm>
            <a:off x="3039290" y="134471"/>
            <a:ext cx="8943703" cy="609600"/>
          </a:xfrm>
          <a:prstGeom prst="rect">
            <a:avLst/>
          </a:prstGeom>
        </p:spPr>
        <p:txBody>
          <a:bodyPr lIns="0" tIns="0" rIns="0" bIns="0" anchor="b">
            <a:normAutofit/>
          </a:bodyPr>
          <a:lstStyle>
            <a:lvl1pPr algn="l">
              <a:defRPr sz="3000" b="0" cap="none" baseline="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slide title</a:t>
            </a:r>
          </a:p>
        </p:txBody>
      </p:sp>
      <p:sp>
        <p:nvSpPr>
          <p:cNvPr id="11" name="Text Placeholder 9">
            <a:extLst>
              <a:ext uri="{FF2B5EF4-FFF2-40B4-BE49-F238E27FC236}">
                <a16:creationId xmlns:a16="http://schemas.microsoft.com/office/drawing/2014/main" id="{48A6416D-D66E-404C-8251-E95069AD5A88}"/>
              </a:ext>
            </a:extLst>
          </p:cNvPr>
          <p:cNvSpPr>
            <a:spLocks noGrp="1"/>
          </p:cNvSpPr>
          <p:nvPr>
            <p:ph type="body" sz="quarter" idx="10"/>
          </p:nvPr>
        </p:nvSpPr>
        <p:spPr>
          <a:xfrm>
            <a:off x="3039290" y="1008531"/>
            <a:ext cx="8943702" cy="5325595"/>
          </a:xfrm>
          <a:prstGeom prst="rect">
            <a:avLst/>
          </a:prstGeom>
        </p:spPr>
        <p:txBody>
          <a:bodyPr lIns="0" tIns="0" rIns="0" bIns="0">
            <a:normAutofit/>
          </a:bodyPr>
          <a:lstStyle>
            <a:lvl1pPr marL="0" indent="0">
              <a:buNone/>
              <a:defRPr sz="1800" b="0">
                <a:latin typeface="Lato" panose="020F0502020204030203" pitchFamily="34" charset="0"/>
                <a:ea typeface="Lato" panose="020F0502020204030203" pitchFamily="34" charset="0"/>
                <a:cs typeface="Lato" panose="020F0502020204030203" pitchFamily="34" charset="0"/>
              </a:defRPr>
            </a:lvl1pPr>
            <a:lvl2pPr marL="347663" indent="-174625">
              <a:defRPr sz="1800" b="0">
                <a:latin typeface="Lato" panose="020F0502020204030203" pitchFamily="34" charset="0"/>
                <a:ea typeface="Lato" panose="020F0502020204030203" pitchFamily="34" charset="0"/>
                <a:cs typeface="Lato" panose="020F0502020204030203" pitchFamily="34" charset="0"/>
              </a:defRPr>
            </a:lvl2pPr>
            <a:lvl3pPr marL="509588" indent="-161925">
              <a:defRPr sz="1800" b="0">
                <a:latin typeface="Lato" panose="020F0502020204030203" pitchFamily="34" charset="0"/>
                <a:ea typeface="Lato" panose="020F0502020204030203" pitchFamily="34" charset="0"/>
                <a:cs typeface="Lato" panose="020F0502020204030203" pitchFamily="34" charset="0"/>
              </a:defRPr>
            </a:lvl3pPr>
            <a:lvl4pPr marL="682625" indent="-173038">
              <a:defRPr sz="1800" b="0">
                <a:latin typeface="Lato" panose="020F0502020204030203" pitchFamily="34" charset="0"/>
                <a:ea typeface="Lato" panose="020F0502020204030203" pitchFamily="34" charset="0"/>
                <a:cs typeface="Lato" panose="020F0502020204030203" pitchFamily="34" charset="0"/>
              </a:defRPr>
            </a:lvl4pPr>
          </a:lstStyle>
          <a:p>
            <a:pPr lvl="0"/>
            <a:endParaRPr lang="en-US" dirty="0"/>
          </a:p>
        </p:txBody>
      </p:sp>
    </p:spTree>
    <p:extLst>
      <p:ext uri="{BB962C8B-B14F-4D97-AF65-F5344CB8AC3E}">
        <p14:creationId xmlns:p14="http://schemas.microsoft.com/office/powerpoint/2010/main" val="632208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A90407-D02D-9F49-8A2C-3443310CFDAE}"/>
              </a:ext>
            </a:extLst>
          </p:cNvPr>
          <p:cNvSpPr>
            <a:spLocks noGrp="1"/>
          </p:cNvSpPr>
          <p:nvPr>
            <p:ph type="ctrTitle"/>
          </p:nvPr>
        </p:nvSpPr>
        <p:spPr>
          <a:xfrm>
            <a:off x="1215082" y="3031435"/>
            <a:ext cx="10831144" cy="1022224"/>
          </a:xfrm>
        </p:spPr>
        <p:txBody>
          <a:bodyPr anchor="b"/>
          <a:lstStyle>
            <a:lvl1pPr algn="l">
              <a:defRPr sz="6000">
                <a:solidFill>
                  <a:schemeClr val="bg2">
                    <a:lumMod val="10000"/>
                  </a:schemeClr>
                </a:solidFill>
              </a:defRPr>
            </a:lvl1pPr>
          </a:lstStyle>
          <a:p>
            <a:r>
              <a:rPr lang="en-US"/>
              <a:t>Click to edit Master title style</a:t>
            </a:r>
          </a:p>
        </p:txBody>
      </p:sp>
      <p:sp>
        <p:nvSpPr>
          <p:cNvPr id="4" name="Subtitle 2">
            <a:extLst>
              <a:ext uri="{FF2B5EF4-FFF2-40B4-BE49-F238E27FC236}">
                <a16:creationId xmlns:a16="http://schemas.microsoft.com/office/drawing/2014/main" id="{412AB11C-65A4-2C46-ACEE-025A020E41DD}"/>
              </a:ext>
            </a:extLst>
          </p:cNvPr>
          <p:cNvSpPr>
            <a:spLocks noGrp="1"/>
          </p:cNvSpPr>
          <p:nvPr>
            <p:ph type="subTitle" idx="1" hasCustomPrompt="1"/>
          </p:nvPr>
        </p:nvSpPr>
        <p:spPr>
          <a:xfrm>
            <a:off x="1215082" y="4053659"/>
            <a:ext cx="7825947" cy="625474"/>
          </a:xfrm>
        </p:spPr>
        <p:txBody>
          <a:bodyPr anchor="b"/>
          <a:lstStyle>
            <a:lvl1pPr marL="0" indent="0" algn="l">
              <a:buNone/>
              <a:defRPr sz="2400">
                <a:solidFill>
                  <a:schemeClr val="bg2">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2669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1660F-9299-12C6-AF2F-5F74BF2EDEA2}"/>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GB"/>
          </a:p>
        </p:txBody>
      </p:sp>
      <p:sp>
        <p:nvSpPr>
          <p:cNvPr id="3" name="Subtítulo 2">
            <a:extLst>
              <a:ext uri="{FF2B5EF4-FFF2-40B4-BE49-F238E27FC236}">
                <a16:creationId xmlns:a16="http://schemas.microsoft.com/office/drawing/2014/main" id="{566BF7ED-635E-9867-562D-390009B77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GB"/>
          </a:p>
        </p:txBody>
      </p:sp>
      <p:sp>
        <p:nvSpPr>
          <p:cNvPr id="4" name="Marcador de Posição da Data 3">
            <a:extLst>
              <a:ext uri="{FF2B5EF4-FFF2-40B4-BE49-F238E27FC236}">
                <a16:creationId xmlns:a16="http://schemas.microsoft.com/office/drawing/2014/main" id="{E73D2608-4B4E-7540-F027-0F984F900DB7}"/>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5" name="Marcador de Posição do Rodapé 4">
            <a:extLst>
              <a:ext uri="{FF2B5EF4-FFF2-40B4-BE49-F238E27FC236}">
                <a16:creationId xmlns:a16="http://schemas.microsoft.com/office/drawing/2014/main" id="{12033D0E-1549-83D9-9A6B-6D0B91E3D042}"/>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5504F882-3A6E-F788-48DE-80791044ABE4}"/>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231452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55FF4-0D38-8CC4-E23C-B13F522050C9}"/>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73EAF7FB-BA55-261E-CC64-998EFACCE9C4}"/>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9AE3A302-9DF9-A031-FB58-94338C01EAC6}"/>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5" name="Marcador de Posição do Rodapé 4">
            <a:extLst>
              <a:ext uri="{FF2B5EF4-FFF2-40B4-BE49-F238E27FC236}">
                <a16:creationId xmlns:a16="http://schemas.microsoft.com/office/drawing/2014/main" id="{EC3DC322-473F-F2B0-00B1-013BCA355C79}"/>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D7FEDDB2-BDF0-80DD-F9EC-F17EFBB4E977}"/>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368867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02D5C2-D8BF-BC96-9111-8E9B18FB69E8}"/>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82A89992-B18E-4E9B-180A-C9ECDC62FB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9EBD1BBF-4767-67C1-3643-0BAE324227DF}"/>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5" name="Marcador de Posição do Rodapé 4">
            <a:extLst>
              <a:ext uri="{FF2B5EF4-FFF2-40B4-BE49-F238E27FC236}">
                <a16:creationId xmlns:a16="http://schemas.microsoft.com/office/drawing/2014/main" id="{2A0FECEC-FDC6-97AF-A77E-85E744DACA70}"/>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415D4EC7-2C81-D61C-A559-1B198161F13D}"/>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2667540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6AEE2-D36A-EDA0-C494-DDB10C1CBC22}"/>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9188453F-833B-320E-90DE-BBEE3A0CFE33}"/>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e Conteúdo 3">
            <a:extLst>
              <a:ext uri="{FF2B5EF4-FFF2-40B4-BE49-F238E27FC236}">
                <a16:creationId xmlns:a16="http://schemas.microsoft.com/office/drawing/2014/main" id="{97D7399A-5356-6650-B0AB-E62A22A2E625}"/>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a Data 4">
            <a:extLst>
              <a:ext uri="{FF2B5EF4-FFF2-40B4-BE49-F238E27FC236}">
                <a16:creationId xmlns:a16="http://schemas.microsoft.com/office/drawing/2014/main" id="{5B6237C3-6216-7B96-6C48-454DAFBEC19A}"/>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6" name="Marcador de Posição do Rodapé 5">
            <a:extLst>
              <a:ext uri="{FF2B5EF4-FFF2-40B4-BE49-F238E27FC236}">
                <a16:creationId xmlns:a16="http://schemas.microsoft.com/office/drawing/2014/main" id="{294590B0-9986-32C3-60CD-C9C2F3844AA5}"/>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E055D763-5D0B-BADA-3ACD-E78204AF161B}"/>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1840399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27777-01D6-2FFF-0273-EFDF6E4D3A71}"/>
              </a:ext>
            </a:extLst>
          </p:cNvPr>
          <p:cNvSpPr>
            <a:spLocks noGrp="1"/>
          </p:cNvSpPr>
          <p:nvPr>
            <p:ph type="title"/>
          </p:nvPr>
        </p:nvSpPr>
        <p:spPr>
          <a:xfrm>
            <a:off x="839788" y="365125"/>
            <a:ext cx="10515600" cy="1325563"/>
          </a:xfrm>
        </p:spPr>
        <p:txBody>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3CF0C803-8DE5-D2AE-3871-5DECABEE0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E2A40110-4430-9A0B-AEC4-0BA3108A7D86}"/>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o Texto 4">
            <a:extLst>
              <a:ext uri="{FF2B5EF4-FFF2-40B4-BE49-F238E27FC236}">
                <a16:creationId xmlns:a16="http://schemas.microsoft.com/office/drawing/2014/main" id="{7B9EE74D-CFCC-C9B1-EB7F-ED5D450951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06CB365F-A3D5-F0B7-1D33-1709A4C74637}"/>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7" name="Marcador de Posição da Data 6">
            <a:extLst>
              <a:ext uri="{FF2B5EF4-FFF2-40B4-BE49-F238E27FC236}">
                <a16:creationId xmlns:a16="http://schemas.microsoft.com/office/drawing/2014/main" id="{62843EA0-0029-FEFF-3010-0FE947EA1F14}"/>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8" name="Marcador de Posição do Rodapé 7">
            <a:extLst>
              <a:ext uri="{FF2B5EF4-FFF2-40B4-BE49-F238E27FC236}">
                <a16:creationId xmlns:a16="http://schemas.microsoft.com/office/drawing/2014/main" id="{66095023-51D0-D4C6-5E72-426F1E961E96}"/>
              </a:ext>
            </a:extLst>
          </p:cNvPr>
          <p:cNvSpPr>
            <a:spLocks noGrp="1"/>
          </p:cNvSpPr>
          <p:nvPr>
            <p:ph type="ftr" sz="quarter" idx="11"/>
          </p:nvPr>
        </p:nvSpPr>
        <p:spPr/>
        <p:txBody>
          <a:bodyPr/>
          <a:lstStyle/>
          <a:p>
            <a:endParaRPr lang="en-GB"/>
          </a:p>
        </p:txBody>
      </p:sp>
      <p:sp>
        <p:nvSpPr>
          <p:cNvPr id="9" name="Marcador de Posição do Número do Diapositivo 8">
            <a:extLst>
              <a:ext uri="{FF2B5EF4-FFF2-40B4-BE49-F238E27FC236}">
                <a16:creationId xmlns:a16="http://schemas.microsoft.com/office/drawing/2014/main" id="{E6DF1859-E1B8-0315-49AA-3A2770D2AA21}"/>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1417961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08BD97-A695-7502-1721-8C79A3A0856F}"/>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a Data 2">
            <a:extLst>
              <a:ext uri="{FF2B5EF4-FFF2-40B4-BE49-F238E27FC236}">
                <a16:creationId xmlns:a16="http://schemas.microsoft.com/office/drawing/2014/main" id="{A163B5BD-E3CB-0089-19B7-BBC06DFFE320}"/>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4" name="Marcador de Posição do Rodapé 3">
            <a:extLst>
              <a:ext uri="{FF2B5EF4-FFF2-40B4-BE49-F238E27FC236}">
                <a16:creationId xmlns:a16="http://schemas.microsoft.com/office/drawing/2014/main" id="{8CD5633B-B2AD-7302-2DDF-C0387B9D06FE}"/>
              </a:ext>
            </a:extLst>
          </p:cNvPr>
          <p:cNvSpPr>
            <a:spLocks noGrp="1"/>
          </p:cNvSpPr>
          <p:nvPr>
            <p:ph type="ftr" sz="quarter" idx="11"/>
          </p:nvPr>
        </p:nvSpPr>
        <p:spPr/>
        <p:txBody>
          <a:bodyPr/>
          <a:lstStyle/>
          <a:p>
            <a:endParaRPr lang="en-GB"/>
          </a:p>
        </p:txBody>
      </p:sp>
      <p:sp>
        <p:nvSpPr>
          <p:cNvPr id="5" name="Marcador de Posição do Número do Diapositivo 4">
            <a:extLst>
              <a:ext uri="{FF2B5EF4-FFF2-40B4-BE49-F238E27FC236}">
                <a16:creationId xmlns:a16="http://schemas.microsoft.com/office/drawing/2014/main" id="{67F13A74-0DE0-737F-0B29-77C9CB361038}"/>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44717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840A-07FF-46C3-BBC5-0929FA6C63AE}"/>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C20F3340-9D4C-46CB-9136-83BAF1896B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B1FB7933-A091-4739-9700-6A372C439B1F}"/>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5" name="Footer Placeholder 4">
            <a:extLst>
              <a:ext uri="{FF2B5EF4-FFF2-40B4-BE49-F238E27FC236}">
                <a16:creationId xmlns:a16="http://schemas.microsoft.com/office/drawing/2014/main" id="{41773BAB-A5E5-4590-98CD-84F5C46EC742}"/>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47E74285-658A-45E8-B993-5D26F838A9D0}"/>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1815856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8ADFD254-D08F-597C-3FF0-D9A599C64A4E}"/>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3" name="Marcador de Posição do Rodapé 2">
            <a:extLst>
              <a:ext uri="{FF2B5EF4-FFF2-40B4-BE49-F238E27FC236}">
                <a16:creationId xmlns:a16="http://schemas.microsoft.com/office/drawing/2014/main" id="{23E2B618-5A91-C18F-2E3F-0F109512D7AE}"/>
              </a:ext>
            </a:extLst>
          </p:cNvPr>
          <p:cNvSpPr>
            <a:spLocks noGrp="1"/>
          </p:cNvSpPr>
          <p:nvPr>
            <p:ph type="ftr" sz="quarter" idx="11"/>
          </p:nvPr>
        </p:nvSpPr>
        <p:spPr/>
        <p:txBody>
          <a:bodyPr/>
          <a:lstStyle/>
          <a:p>
            <a:endParaRPr lang="en-GB"/>
          </a:p>
        </p:txBody>
      </p:sp>
      <p:sp>
        <p:nvSpPr>
          <p:cNvPr id="4" name="Marcador de Posição do Número do Diapositivo 3">
            <a:extLst>
              <a:ext uri="{FF2B5EF4-FFF2-40B4-BE49-F238E27FC236}">
                <a16:creationId xmlns:a16="http://schemas.microsoft.com/office/drawing/2014/main" id="{8E5132C6-77CC-4FB1-B3CB-C576B834F027}"/>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3587259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C666E-D01F-42D1-F3B4-27AF91849EC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227BA0BA-ED37-5EF6-5896-C18310266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o Texto 3">
            <a:extLst>
              <a:ext uri="{FF2B5EF4-FFF2-40B4-BE49-F238E27FC236}">
                <a16:creationId xmlns:a16="http://schemas.microsoft.com/office/drawing/2014/main" id="{408D4645-ACF5-63CB-3487-D38274612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8A041E92-F0EB-5706-1077-1BE6AFD013B8}"/>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6" name="Marcador de Posição do Rodapé 5">
            <a:extLst>
              <a:ext uri="{FF2B5EF4-FFF2-40B4-BE49-F238E27FC236}">
                <a16:creationId xmlns:a16="http://schemas.microsoft.com/office/drawing/2014/main" id="{FFC14ED1-8599-74AB-F71F-4A449311C962}"/>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813FA553-6C79-874E-968C-AA514088D87A}"/>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483818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C3705-6873-3106-6412-29CA316D3D39}"/>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a Imagem 2">
            <a:extLst>
              <a:ext uri="{FF2B5EF4-FFF2-40B4-BE49-F238E27FC236}">
                <a16:creationId xmlns:a16="http://schemas.microsoft.com/office/drawing/2014/main" id="{AABCDCF5-DA04-B24F-5480-D45139AB2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Posição do Texto 3">
            <a:extLst>
              <a:ext uri="{FF2B5EF4-FFF2-40B4-BE49-F238E27FC236}">
                <a16:creationId xmlns:a16="http://schemas.microsoft.com/office/drawing/2014/main" id="{EC3FA012-63D2-F3C5-2EFE-90FEE8E7D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18F24DB3-0D62-D361-E7CD-D8118BCC7BCF}"/>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6" name="Marcador de Posição do Rodapé 5">
            <a:extLst>
              <a:ext uri="{FF2B5EF4-FFF2-40B4-BE49-F238E27FC236}">
                <a16:creationId xmlns:a16="http://schemas.microsoft.com/office/drawing/2014/main" id="{30808443-8A29-2756-EA33-597EF09AD705}"/>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85F97AE4-8608-8125-3E36-00004F8BAE84}"/>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328625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1A2A6E-0A4E-642B-DE8B-A8A82F80E504}"/>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C551BB58-6751-B18D-0EC8-4145579A5A84}"/>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A3ABC859-A060-90D6-4623-3FA40A05799F}"/>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5" name="Marcador de Posição do Rodapé 4">
            <a:extLst>
              <a:ext uri="{FF2B5EF4-FFF2-40B4-BE49-F238E27FC236}">
                <a16:creationId xmlns:a16="http://schemas.microsoft.com/office/drawing/2014/main" id="{22A88940-81CF-CA8D-A348-B7C262CE0F9F}"/>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60868F7D-85F3-AD7A-5DBC-89373D72EDD1}"/>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34139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AEF0084-91B7-71CE-1F4C-8E8D0820ABFF}"/>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6FBFAA96-C172-2D82-7FE3-9ED33D817F8B}"/>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664290F-A108-01E9-9051-B650E9CF51B0}"/>
              </a:ext>
            </a:extLst>
          </p:cNvPr>
          <p:cNvSpPr>
            <a:spLocks noGrp="1"/>
          </p:cNvSpPr>
          <p:nvPr>
            <p:ph type="dt" sz="half" idx="10"/>
          </p:nvPr>
        </p:nvSpPr>
        <p:spPr/>
        <p:txBody>
          <a:bodyPr/>
          <a:lstStyle/>
          <a:p>
            <a:fld id="{ECC1FE9B-0DA0-4E87-9D31-06D43E0C5C2E}" type="datetimeFigureOut">
              <a:rPr lang="en-GB" smtClean="0"/>
              <a:t>30/08/2023</a:t>
            </a:fld>
            <a:endParaRPr lang="en-GB"/>
          </a:p>
        </p:txBody>
      </p:sp>
      <p:sp>
        <p:nvSpPr>
          <p:cNvPr id="5" name="Marcador de Posição do Rodapé 4">
            <a:extLst>
              <a:ext uri="{FF2B5EF4-FFF2-40B4-BE49-F238E27FC236}">
                <a16:creationId xmlns:a16="http://schemas.microsoft.com/office/drawing/2014/main" id="{242818BD-5F88-438B-E515-F4F230C3BC6E}"/>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5E036A51-9204-760E-3838-0C23FDF196FB}"/>
              </a:ext>
            </a:extLst>
          </p:cNvPr>
          <p:cNvSpPr>
            <a:spLocks noGrp="1"/>
          </p:cNvSpPr>
          <p:nvPr>
            <p:ph type="sldNum" sz="quarter" idx="12"/>
          </p:nvPr>
        </p:nvSpPr>
        <p:spPr/>
        <p:txBody>
          <a:bodyPr/>
          <a:lstStyle/>
          <a:p>
            <a:fld id="{B8FB7E4B-B535-4270-A5C6-74F044A9CF92}" type="slidenum">
              <a:rPr lang="en-GB" smtClean="0"/>
              <a:t>‹nº›</a:t>
            </a:fld>
            <a:endParaRPr lang="en-GB"/>
          </a:p>
        </p:txBody>
      </p:sp>
    </p:spTree>
    <p:extLst>
      <p:ext uri="{BB962C8B-B14F-4D97-AF65-F5344CB8AC3E}">
        <p14:creationId xmlns:p14="http://schemas.microsoft.com/office/powerpoint/2010/main" val="4041600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B77E-0946-457F-A4C9-84ABCB947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K"/>
          </a:p>
        </p:txBody>
      </p:sp>
      <p:sp>
        <p:nvSpPr>
          <p:cNvPr id="3" name="Text Placeholder 2">
            <a:extLst>
              <a:ext uri="{FF2B5EF4-FFF2-40B4-BE49-F238E27FC236}">
                <a16:creationId xmlns:a16="http://schemas.microsoft.com/office/drawing/2014/main" id="{75A61E0A-710C-4C46-8178-5C096164C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7FB42-F84A-44AD-A9DA-B295458F9480}"/>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5" name="Footer Placeholder 4">
            <a:extLst>
              <a:ext uri="{FF2B5EF4-FFF2-40B4-BE49-F238E27FC236}">
                <a16:creationId xmlns:a16="http://schemas.microsoft.com/office/drawing/2014/main" id="{95196CB7-4F8E-48DE-AF5D-288C1F8ABC54}"/>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56F56EBF-935A-4FB4-AD8F-DA26D8D85F95}"/>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353183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7522-922A-44A5-A400-1CE7591E6EBA}"/>
              </a:ext>
            </a:extLst>
          </p:cNvPr>
          <p:cNvSpPr>
            <a:spLocks noGrp="1"/>
          </p:cNvSpPr>
          <p:nvPr>
            <p:ph type="title"/>
          </p:nvPr>
        </p:nvSpPr>
        <p:spPr/>
        <p:txBody>
          <a:bodyPr/>
          <a:lstStyle/>
          <a:p>
            <a:r>
              <a:rPr lang="en-US"/>
              <a:t>Click to edit Master title style</a:t>
            </a:r>
            <a:endParaRPr lang="en-DK"/>
          </a:p>
        </p:txBody>
      </p:sp>
      <p:sp>
        <p:nvSpPr>
          <p:cNvPr id="3" name="Content Placeholder 2">
            <a:extLst>
              <a:ext uri="{FF2B5EF4-FFF2-40B4-BE49-F238E27FC236}">
                <a16:creationId xmlns:a16="http://schemas.microsoft.com/office/drawing/2014/main" id="{633EFD08-874F-4F97-A7E2-CD57AC69C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Content Placeholder 3">
            <a:extLst>
              <a:ext uri="{FF2B5EF4-FFF2-40B4-BE49-F238E27FC236}">
                <a16:creationId xmlns:a16="http://schemas.microsoft.com/office/drawing/2014/main" id="{6F48A04B-0221-47E1-BA70-052763D434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Date Placeholder 4">
            <a:extLst>
              <a:ext uri="{FF2B5EF4-FFF2-40B4-BE49-F238E27FC236}">
                <a16:creationId xmlns:a16="http://schemas.microsoft.com/office/drawing/2014/main" id="{A976BCD7-2390-477B-A1E4-CAE5D6D37C14}"/>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6" name="Footer Placeholder 5">
            <a:extLst>
              <a:ext uri="{FF2B5EF4-FFF2-40B4-BE49-F238E27FC236}">
                <a16:creationId xmlns:a16="http://schemas.microsoft.com/office/drawing/2014/main" id="{CDFF82C2-1794-4D4F-BD13-A35C2EE34FA1}"/>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962D1C7B-CC3F-40AB-A89F-80A22F61F964}"/>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407392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E280-5200-4658-BD09-DD9BA5E9CB01}"/>
              </a:ext>
            </a:extLst>
          </p:cNvPr>
          <p:cNvSpPr>
            <a:spLocks noGrp="1"/>
          </p:cNvSpPr>
          <p:nvPr>
            <p:ph type="title"/>
          </p:nvPr>
        </p:nvSpPr>
        <p:spPr>
          <a:xfrm>
            <a:off x="839788" y="365125"/>
            <a:ext cx="10515600" cy="1325563"/>
          </a:xfrm>
        </p:spPr>
        <p:txBody>
          <a:bodyPr/>
          <a:lstStyle/>
          <a:p>
            <a:r>
              <a:rPr lang="en-US"/>
              <a:t>Click to edit Master title style</a:t>
            </a:r>
            <a:endParaRPr lang="en-DK"/>
          </a:p>
        </p:txBody>
      </p:sp>
      <p:sp>
        <p:nvSpPr>
          <p:cNvPr id="3" name="Text Placeholder 2">
            <a:extLst>
              <a:ext uri="{FF2B5EF4-FFF2-40B4-BE49-F238E27FC236}">
                <a16:creationId xmlns:a16="http://schemas.microsoft.com/office/drawing/2014/main" id="{49AA4E4A-8543-433D-955F-356770E4DF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0D1D45-1513-4C77-9BA3-5A9B77A9F8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5" name="Text Placeholder 4">
            <a:extLst>
              <a:ext uri="{FF2B5EF4-FFF2-40B4-BE49-F238E27FC236}">
                <a16:creationId xmlns:a16="http://schemas.microsoft.com/office/drawing/2014/main" id="{52650867-72C7-49B6-B0DF-755DA6E856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9561FD-835D-49B0-A6D3-FD4538DBAB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7" name="Date Placeholder 6">
            <a:extLst>
              <a:ext uri="{FF2B5EF4-FFF2-40B4-BE49-F238E27FC236}">
                <a16:creationId xmlns:a16="http://schemas.microsoft.com/office/drawing/2014/main" id="{148D20C3-D0EC-4168-AF8B-DE038A81D1A3}"/>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8" name="Footer Placeholder 7">
            <a:extLst>
              <a:ext uri="{FF2B5EF4-FFF2-40B4-BE49-F238E27FC236}">
                <a16:creationId xmlns:a16="http://schemas.microsoft.com/office/drawing/2014/main" id="{EC884C3F-B23A-4AB8-97B6-38CA409045F5}"/>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4863CCCB-77DF-44A6-A394-8C6BDA5F3BF1}"/>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262163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7EFAD-E80C-4A45-A72F-E3925A637E62}"/>
              </a:ext>
            </a:extLst>
          </p:cNvPr>
          <p:cNvSpPr>
            <a:spLocks noGrp="1"/>
          </p:cNvSpPr>
          <p:nvPr>
            <p:ph type="title"/>
          </p:nvPr>
        </p:nvSpPr>
        <p:spPr/>
        <p:txBody>
          <a:bodyPr/>
          <a:lstStyle/>
          <a:p>
            <a:r>
              <a:rPr lang="en-US"/>
              <a:t>Click to edit Master title style</a:t>
            </a:r>
            <a:endParaRPr lang="en-DK"/>
          </a:p>
        </p:txBody>
      </p:sp>
      <p:sp>
        <p:nvSpPr>
          <p:cNvPr id="3" name="Date Placeholder 2">
            <a:extLst>
              <a:ext uri="{FF2B5EF4-FFF2-40B4-BE49-F238E27FC236}">
                <a16:creationId xmlns:a16="http://schemas.microsoft.com/office/drawing/2014/main" id="{18F5A99A-85AF-42A1-A4E8-1A7DCB0B3AE1}"/>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4" name="Footer Placeholder 3">
            <a:extLst>
              <a:ext uri="{FF2B5EF4-FFF2-40B4-BE49-F238E27FC236}">
                <a16:creationId xmlns:a16="http://schemas.microsoft.com/office/drawing/2014/main" id="{7AD57346-F58F-4DFF-879A-CB7803D22C32}"/>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4461C0DD-CA27-4396-A365-E6144DB273E5}"/>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81960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829A7-123F-4FEA-8A91-648502E88C8A}"/>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3" name="Footer Placeholder 2">
            <a:extLst>
              <a:ext uri="{FF2B5EF4-FFF2-40B4-BE49-F238E27FC236}">
                <a16:creationId xmlns:a16="http://schemas.microsoft.com/office/drawing/2014/main" id="{C0F59407-053B-454F-85C2-FB4AC58C3C49}"/>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F888FC98-35E1-4172-A82B-63B0A217148A}"/>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250663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586A-6867-4553-84EA-0B7411FE9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Content Placeholder 2">
            <a:extLst>
              <a:ext uri="{FF2B5EF4-FFF2-40B4-BE49-F238E27FC236}">
                <a16:creationId xmlns:a16="http://schemas.microsoft.com/office/drawing/2014/main" id="{EE5A48A3-BA17-4C4B-8973-1082BBCFB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Text Placeholder 3">
            <a:extLst>
              <a:ext uri="{FF2B5EF4-FFF2-40B4-BE49-F238E27FC236}">
                <a16:creationId xmlns:a16="http://schemas.microsoft.com/office/drawing/2014/main" id="{EC60B837-62DA-4938-91F0-0DCE4ECC0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678C62-D3A1-4945-AFE0-19B3E8C0E5CC}"/>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6" name="Footer Placeholder 5">
            <a:extLst>
              <a:ext uri="{FF2B5EF4-FFF2-40B4-BE49-F238E27FC236}">
                <a16:creationId xmlns:a16="http://schemas.microsoft.com/office/drawing/2014/main" id="{23E5AEF6-CBF2-461E-B1BE-2F881C4AB4CA}"/>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6BDD1254-D8AD-4B94-92AD-0A78588B049E}"/>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3369793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EB4C-2CFF-432C-82D4-881C9D529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K"/>
          </a:p>
        </p:txBody>
      </p:sp>
      <p:sp>
        <p:nvSpPr>
          <p:cNvPr id="3" name="Picture Placeholder 2">
            <a:extLst>
              <a:ext uri="{FF2B5EF4-FFF2-40B4-BE49-F238E27FC236}">
                <a16:creationId xmlns:a16="http://schemas.microsoft.com/office/drawing/2014/main" id="{3DA276C8-369D-4D1A-95D1-649EE3325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BAA9889C-3D24-48FF-938E-870D6AAAA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9D585-199D-4837-9834-4666239A6437}"/>
              </a:ext>
            </a:extLst>
          </p:cNvPr>
          <p:cNvSpPr>
            <a:spLocks noGrp="1"/>
          </p:cNvSpPr>
          <p:nvPr>
            <p:ph type="dt" sz="half" idx="10"/>
          </p:nvPr>
        </p:nvSpPr>
        <p:spPr/>
        <p:txBody>
          <a:bodyPr/>
          <a:lstStyle/>
          <a:p>
            <a:fld id="{F432E7D9-8F38-4A1C-A0E3-5EC9C6A61F37}" type="datetimeFigureOut">
              <a:rPr lang="en-DK" smtClean="0"/>
              <a:t>08/30/2023</a:t>
            </a:fld>
            <a:endParaRPr lang="en-DK"/>
          </a:p>
        </p:txBody>
      </p:sp>
      <p:sp>
        <p:nvSpPr>
          <p:cNvPr id="6" name="Footer Placeholder 5">
            <a:extLst>
              <a:ext uri="{FF2B5EF4-FFF2-40B4-BE49-F238E27FC236}">
                <a16:creationId xmlns:a16="http://schemas.microsoft.com/office/drawing/2014/main" id="{5D3B4370-DD15-4C79-82F9-B5007CEB0B04}"/>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8B3B42A7-EDA2-42A3-BACC-77FCB67DBC6C}"/>
              </a:ext>
            </a:extLst>
          </p:cNvPr>
          <p:cNvSpPr>
            <a:spLocks noGrp="1"/>
          </p:cNvSpPr>
          <p:nvPr>
            <p:ph type="sldNum" sz="quarter" idx="12"/>
          </p:nvPr>
        </p:nvSpPr>
        <p:spPr/>
        <p:txBody>
          <a:bodyPr/>
          <a:lstStyle/>
          <a:p>
            <a:fld id="{ADA79870-5108-4B65-A342-80BE63E20565}" type="slidenum">
              <a:rPr lang="en-DK" smtClean="0"/>
              <a:t>‹nº›</a:t>
            </a:fld>
            <a:endParaRPr lang="en-DK"/>
          </a:p>
        </p:txBody>
      </p:sp>
    </p:spTree>
    <p:extLst>
      <p:ext uri="{BB962C8B-B14F-4D97-AF65-F5344CB8AC3E}">
        <p14:creationId xmlns:p14="http://schemas.microsoft.com/office/powerpoint/2010/main" val="204878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EF9E8-BC60-46BB-B4BC-1E34BE33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K"/>
          </a:p>
        </p:txBody>
      </p:sp>
      <p:sp>
        <p:nvSpPr>
          <p:cNvPr id="3" name="Text Placeholder 2">
            <a:extLst>
              <a:ext uri="{FF2B5EF4-FFF2-40B4-BE49-F238E27FC236}">
                <a16:creationId xmlns:a16="http://schemas.microsoft.com/office/drawing/2014/main" id="{C78DEF7C-1689-4614-BDD8-79815D636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K"/>
          </a:p>
        </p:txBody>
      </p:sp>
      <p:sp>
        <p:nvSpPr>
          <p:cNvPr id="4" name="Date Placeholder 3">
            <a:extLst>
              <a:ext uri="{FF2B5EF4-FFF2-40B4-BE49-F238E27FC236}">
                <a16:creationId xmlns:a16="http://schemas.microsoft.com/office/drawing/2014/main" id="{B688CC47-9982-4667-8740-47827CEC24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2E7D9-8F38-4A1C-A0E3-5EC9C6A61F37}" type="datetimeFigureOut">
              <a:rPr lang="en-DK" smtClean="0"/>
              <a:t>08/30/2023</a:t>
            </a:fld>
            <a:endParaRPr lang="en-DK"/>
          </a:p>
        </p:txBody>
      </p:sp>
      <p:sp>
        <p:nvSpPr>
          <p:cNvPr id="5" name="Footer Placeholder 4">
            <a:extLst>
              <a:ext uri="{FF2B5EF4-FFF2-40B4-BE49-F238E27FC236}">
                <a16:creationId xmlns:a16="http://schemas.microsoft.com/office/drawing/2014/main" id="{70D79CA5-7C38-4766-B9D4-805F032A8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K"/>
          </a:p>
        </p:txBody>
      </p:sp>
      <p:sp>
        <p:nvSpPr>
          <p:cNvPr id="6" name="Slide Number Placeholder 5">
            <a:extLst>
              <a:ext uri="{FF2B5EF4-FFF2-40B4-BE49-F238E27FC236}">
                <a16:creationId xmlns:a16="http://schemas.microsoft.com/office/drawing/2014/main" id="{123ED0DA-6968-409D-8BA1-716CD4CA6B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79870-5108-4B65-A342-80BE63E20565}" type="slidenum">
              <a:rPr lang="en-DK" smtClean="0"/>
              <a:t>‹nº›</a:t>
            </a:fld>
            <a:endParaRPr lang="en-DK"/>
          </a:p>
        </p:txBody>
      </p:sp>
    </p:spTree>
    <p:extLst>
      <p:ext uri="{BB962C8B-B14F-4D97-AF65-F5344CB8AC3E}">
        <p14:creationId xmlns:p14="http://schemas.microsoft.com/office/powerpoint/2010/main" val="1367460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BFD14B06-3941-4364-A406-E13155383B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10F0D6ED-588B-94D5-0A4B-73E87BD39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F6B00600-59D2-F3C8-8AC5-D9E0931DDC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1FE9B-0DA0-4E87-9D31-06D43E0C5C2E}" type="datetimeFigureOut">
              <a:rPr lang="en-GB" smtClean="0"/>
              <a:t>30/08/2023</a:t>
            </a:fld>
            <a:endParaRPr lang="en-GB"/>
          </a:p>
        </p:txBody>
      </p:sp>
      <p:sp>
        <p:nvSpPr>
          <p:cNvPr id="5" name="Marcador de Posição do Rodapé 4">
            <a:extLst>
              <a:ext uri="{FF2B5EF4-FFF2-40B4-BE49-F238E27FC236}">
                <a16:creationId xmlns:a16="http://schemas.microsoft.com/office/drawing/2014/main" id="{51DCAFA4-0045-A961-DAB0-16579FAC8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B1FC7401-B9C6-D5E7-AFF0-4B9BB6C8E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B7E4B-B535-4270-A5C6-74F044A9CF92}" type="slidenum">
              <a:rPr lang="en-GB" smtClean="0"/>
              <a:t>‹nº›</a:t>
            </a:fld>
            <a:endParaRPr lang="en-GB"/>
          </a:p>
        </p:txBody>
      </p:sp>
    </p:spTree>
    <p:extLst>
      <p:ext uri="{BB962C8B-B14F-4D97-AF65-F5344CB8AC3E}">
        <p14:creationId xmlns:p14="http://schemas.microsoft.com/office/powerpoint/2010/main" val="14603581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jp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5.jpeg"/><Relationship Id="rId7" Type="http://schemas.openxmlformats.org/officeDocument/2006/relationships/diagramLayout" Target="../diagrams/layout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Data" Target="../diagrams/data2.xml"/><Relationship Id="rId5" Type="http://schemas.openxmlformats.org/officeDocument/2006/relationships/image" Target="../media/image26.jpg"/><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3.jpeg"/><Relationship Id="rId7" Type="http://schemas.openxmlformats.org/officeDocument/2006/relationships/diagramLayout" Target="../diagrams/layout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Data" Target="../diagrams/data3.xml"/><Relationship Id="rId5" Type="http://schemas.openxmlformats.org/officeDocument/2006/relationships/image" Target="../media/image34.jpg"/><Relationship Id="rId10" Type="http://schemas.microsoft.com/office/2007/relationships/diagramDrawing" Target="../diagrams/drawing3.xml"/><Relationship Id="rId4" Type="http://schemas.openxmlformats.org/officeDocument/2006/relationships/image" Target="../media/image4.png"/><Relationship Id="rId9" Type="http://schemas.openxmlformats.org/officeDocument/2006/relationships/diagramColors" Target="../diagrams/colors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jpe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3170EA9-BF57-43B7-B67E-717F1AB66FF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3" name="Object 2" hidden="1">
                        <a:extLst>
                          <a:ext uri="{FF2B5EF4-FFF2-40B4-BE49-F238E27FC236}">
                            <a16:creationId xmlns:a16="http://schemas.microsoft.com/office/drawing/2014/main" id="{93170EA9-BF57-43B7-B67E-717F1AB66F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21C7DC85-031C-4582-9FE0-95F3F3964B7A}"/>
              </a:ext>
            </a:extLst>
          </p:cNvPr>
          <p:cNvPicPr>
            <a:picLocks noChangeAspect="1"/>
          </p:cNvPicPr>
          <p:nvPr/>
        </p:nvPicPr>
        <p:blipFill>
          <a:blip r:embed="rId6">
            <a:extLst>
              <a:ext uri="{28A0092B-C50C-407E-A947-70E740481C1C}">
                <a14:useLocalDpi xmlns:a14="http://schemas.microsoft.com/office/drawing/2010/main" val="0"/>
              </a:ext>
            </a:extLst>
          </a:blip>
          <a:srcRect t="4551" b="4551"/>
          <a:stretch/>
        </p:blipFill>
        <p:spPr>
          <a:xfrm>
            <a:off x="-5420" y="0"/>
            <a:ext cx="12186582" cy="7480356"/>
          </a:xfrm>
          <a:prstGeom prst="rect">
            <a:avLst/>
          </a:prstGeom>
        </p:spPr>
      </p:pic>
      <p:sp>
        <p:nvSpPr>
          <p:cNvPr id="6" name="Rektangel 2">
            <a:extLst>
              <a:ext uri="{FF2B5EF4-FFF2-40B4-BE49-F238E27FC236}">
                <a16:creationId xmlns:a16="http://schemas.microsoft.com/office/drawing/2014/main" id="{376B14B9-D068-4F59-A213-FE23C50AD721}"/>
              </a:ext>
            </a:extLst>
          </p:cNvPr>
          <p:cNvSpPr/>
          <p:nvPr/>
        </p:nvSpPr>
        <p:spPr>
          <a:xfrm>
            <a:off x="-8389" y="4467225"/>
            <a:ext cx="12200389" cy="215265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93"/>
            <a:endParaRPr lang="en-US" dirty="0">
              <a:solidFill>
                <a:srgbClr val="67103F"/>
              </a:solidFill>
              <a:latin typeface="Calibri"/>
            </a:endParaRPr>
          </a:p>
        </p:txBody>
      </p:sp>
      <p:sp>
        <p:nvSpPr>
          <p:cNvPr id="7" name="TextBox 6">
            <a:extLst>
              <a:ext uri="{FF2B5EF4-FFF2-40B4-BE49-F238E27FC236}">
                <a16:creationId xmlns:a16="http://schemas.microsoft.com/office/drawing/2014/main" id="{616EB8B3-004F-4BFA-B011-18B18192C1F1}"/>
              </a:ext>
            </a:extLst>
          </p:cNvPr>
          <p:cNvSpPr txBox="1"/>
          <p:nvPr/>
        </p:nvSpPr>
        <p:spPr>
          <a:xfrm>
            <a:off x="518160" y="4830681"/>
            <a:ext cx="11155680" cy="1384995"/>
          </a:xfrm>
          <a:prstGeom prst="rect">
            <a:avLst/>
          </a:prstGeom>
          <a:noFill/>
        </p:spPr>
        <p:txBody>
          <a:bodyPr wrap="square" lIns="91440" tIns="45720" rIns="91440" bIns="45720" rtlCol="0" anchor="t">
            <a:spAutoFit/>
          </a:bodyPr>
          <a:lstStyle/>
          <a:p>
            <a:pPr algn="r"/>
            <a:r>
              <a:rPr lang="en-GB" sz="2400" b="1" dirty="0">
                <a:solidFill>
                  <a:schemeClr val="bg1"/>
                </a:solidFill>
                <a:ea typeface="Lato"/>
                <a:cs typeface="Lato"/>
              </a:rPr>
              <a:t>The Role of Parliaments in Implementing the SDGs</a:t>
            </a:r>
          </a:p>
          <a:p>
            <a:pPr algn="r"/>
            <a:r>
              <a:rPr lang="en-GB" sz="2000" dirty="0">
                <a:solidFill>
                  <a:schemeClr val="bg1"/>
                </a:solidFill>
                <a:ea typeface="Lato" panose="020F0502020204030203" pitchFamily="34" charset="0"/>
                <a:cs typeface="Lato" panose="020F0502020204030203" pitchFamily="34" charset="0"/>
              </a:rPr>
              <a:t>Ricardo Godinho Gomes</a:t>
            </a:r>
          </a:p>
          <a:p>
            <a:pPr algn="r"/>
            <a:r>
              <a:rPr lang="en-GB" sz="2000" dirty="0">
                <a:solidFill>
                  <a:schemeClr val="bg1"/>
                </a:solidFill>
                <a:ea typeface="Lato" panose="020F0502020204030203" pitchFamily="34" charset="0"/>
                <a:cs typeface="Lato" panose="020F0502020204030203" pitchFamily="34" charset="0"/>
              </a:rPr>
              <a:t>Chief Technical Advisor, UNDP</a:t>
            </a:r>
          </a:p>
          <a:p>
            <a:pPr algn="r"/>
            <a:r>
              <a:rPr lang="en-GB" sz="2000" dirty="0">
                <a:solidFill>
                  <a:schemeClr val="bg1"/>
                </a:solidFill>
                <a:ea typeface="Lato" panose="020F0502020204030203" pitchFamily="34" charset="0"/>
                <a:cs typeface="Lato" panose="020F0502020204030203" pitchFamily="34" charset="0"/>
              </a:rPr>
              <a:t>August 2023 </a:t>
            </a:r>
          </a:p>
        </p:txBody>
      </p:sp>
      <p:pic>
        <p:nvPicPr>
          <p:cNvPr id="4" name="Picture 3">
            <a:extLst>
              <a:ext uri="{FF2B5EF4-FFF2-40B4-BE49-F238E27FC236}">
                <a16:creationId xmlns:a16="http://schemas.microsoft.com/office/drawing/2014/main" id="{0E8BAD84-AF77-45B2-A9D2-1EC9786B19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93894" y="279418"/>
            <a:ext cx="554472" cy="1088119"/>
          </a:xfrm>
          <a:prstGeom prst="rect">
            <a:avLst/>
          </a:prstGeom>
        </p:spPr>
      </p:pic>
    </p:spTree>
    <p:extLst>
      <p:ext uri="{BB962C8B-B14F-4D97-AF65-F5344CB8AC3E}">
        <p14:creationId xmlns:p14="http://schemas.microsoft.com/office/powerpoint/2010/main" val="3796545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5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a:extLst>
              <a:ext uri="{FF2B5EF4-FFF2-40B4-BE49-F238E27FC236}">
                <a16:creationId xmlns:a16="http://schemas.microsoft.com/office/drawing/2014/main" id="{119EC880-12DB-4A5A-D619-F5E275BD94EF}"/>
              </a:ext>
            </a:extLst>
          </p:cNvPr>
          <p:cNvPicPr>
            <a:picLocks noChangeAspect="1"/>
          </p:cNvPicPr>
          <p:nvPr/>
        </p:nvPicPr>
        <p:blipFill>
          <a:blip r:embed="rId3"/>
          <a:stretch>
            <a:fillRect/>
          </a:stretch>
        </p:blipFill>
        <p:spPr>
          <a:xfrm>
            <a:off x="7391210" y="643467"/>
            <a:ext cx="3189434" cy="5571066"/>
          </a:xfrm>
          <a:prstGeom prst="rect">
            <a:avLst/>
          </a:prstGeom>
        </p:spPr>
      </p:pic>
      <p:sp>
        <p:nvSpPr>
          <p:cNvPr id="33" name="Rectangle 32">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157F7884-299B-D84B-C63C-CF8957D54383}"/>
              </a:ext>
            </a:extLst>
          </p:cNvPr>
          <p:cNvPicPr>
            <a:picLocks noChangeAspect="1"/>
          </p:cNvPicPr>
          <p:nvPr/>
        </p:nvPicPr>
        <p:blipFill>
          <a:blip r:embed="rId4"/>
          <a:stretch>
            <a:fillRect/>
          </a:stretch>
        </p:blipFill>
        <p:spPr>
          <a:xfrm>
            <a:off x="1416367" y="643467"/>
            <a:ext cx="3579410" cy="5571066"/>
          </a:xfrm>
          <a:prstGeom prst="rect">
            <a:avLst/>
          </a:prstGeom>
        </p:spPr>
      </p:pic>
    </p:spTree>
    <p:extLst>
      <p:ext uri="{BB962C8B-B14F-4D97-AF65-F5344CB8AC3E}">
        <p14:creationId xmlns:p14="http://schemas.microsoft.com/office/powerpoint/2010/main" val="3063390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6248-C45C-4823-96B0-DDEBBC7291DA}"/>
              </a:ext>
            </a:extLst>
          </p:cNvPr>
          <p:cNvSpPr>
            <a:spLocks noGrp="1"/>
          </p:cNvSpPr>
          <p:nvPr>
            <p:ph type="ctrTitle"/>
          </p:nvPr>
        </p:nvSpPr>
        <p:spPr>
          <a:xfrm>
            <a:off x="3384967" y="416051"/>
            <a:ext cx="4052896" cy="699494"/>
          </a:xfrm>
          <a:prstGeom prst="rect">
            <a:avLst/>
          </a:prstGeom>
        </p:spPr>
        <p:txBody>
          <a:bodyPr>
            <a:noAutofit/>
          </a:bodyPr>
          <a:lstStyle/>
          <a:p>
            <a:r>
              <a:rPr lang="en-US" sz="4000" b="1" dirty="0">
                <a:latin typeface="+mn-lt"/>
              </a:rPr>
              <a:t>A Few Lessons …</a:t>
            </a:r>
            <a:endParaRPr lang="en-DK" sz="4000" b="1" dirty="0">
              <a:latin typeface="+mn-lt"/>
            </a:endParaRPr>
          </a:p>
        </p:txBody>
      </p:sp>
      <p:sp>
        <p:nvSpPr>
          <p:cNvPr id="4" name="Rectangle 3">
            <a:extLst>
              <a:ext uri="{FF2B5EF4-FFF2-40B4-BE49-F238E27FC236}">
                <a16:creationId xmlns:a16="http://schemas.microsoft.com/office/drawing/2014/main" id="{CDD34565-88AB-4DE2-880E-2BC8F3DDB7D3}"/>
              </a:ext>
            </a:extLst>
          </p:cNvPr>
          <p:cNvSpPr/>
          <p:nvPr/>
        </p:nvSpPr>
        <p:spPr>
          <a:xfrm>
            <a:off x="0" y="0"/>
            <a:ext cx="1543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 Placeholder 2">
            <a:extLst>
              <a:ext uri="{FF2B5EF4-FFF2-40B4-BE49-F238E27FC236}">
                <a16:creationId xmlns:a16="http://schemas.microsoft.com/office/drawing/2014/main" id="{DA3CBE5D-783B-45E1-A0A7-23E6A83F4CD3}"/>
              </a:ext>
            </a:extLst>
          </p:cNvPr>
          <p:cNvSpPr txBox="1">
            <a:spLocks/>
          </p:cNvSpPr>
          <p:nvPr/>
        </p:nvSpPr>
        <p:spPr>
          <a:xfrm>
            <a:off x="167125" y="1115545"/>
            <a:ext cx="1476376" cy="532559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347663" indent="-1746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509588" indent="-1619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682625" indent="-173038"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bg1"/>
              </a:solidFill>
            </a:endParaRPr>
          </a:p>
        </p:txBody>
      </p:sp>
      <p:pic>
        <p:nvPicPr>
          <p:cNvPr id="5" name="Picture 10">
            <a:extLst>
              <a:ext uri="{FF2B5EF4-FFF2-40B4-BE49-F238E27FC236}">
                <a16:creationId xmlns:a16="http://schemas.microsoft.com/office/drawing/2014/main" id="{4F548FEE-BA4B-4B7E-AF5F-666238CB4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466" r="33466"/>
          <a:stretch/>
        </p:blipFill>
        <p:spPr bwMode="auto">
          <a:xfrm>
            <a:off x="-10170" y="0"/>
            <a:ext cx="33849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69230E9-CB5F-4CD9-AAF8-559ECFA66E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841" y="5434251"/>
            <a:ext cx="554472" cy="1088119"/>
          </a:xfrm>
          <a:prstGeom prst="rect">
            <a:avLst/>
          </a:prstGeom>
        </p:spPr>
      </p:pic>
      <p:graphicFrame>
        <p:nvGraphicFramePr>
          <p:cNvPr id="15" name="TextBox 2">
            <a:extLst>
              <a:ext uri="{FF2B5EF4-FFF2-40B4-BE49-F238E27FC236}">
                <a16:creationId xmlns:a16="http://schemas.microsoft.com/office/drawing/2014/main" id="{2A8B089E-6169-47A0-3ECF-F662E83A51EB}"/>
              </a:ext>
            </a:extLst>
          </p:cNvPr>
          <p:cNvGraphicFramePr/>
          <p:nvPr/>
        </p:nvGraphicFramePr>
        <p:xfrm>
          <a:off x="3458366" y="1230663"/>
          <a:ext cx="8733634" cy="47152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361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6248-C45C-4823-96B0-DDEBBC7291DA}"/>
              </a:ext>
            </a:extLst>
          </p:cNvPr>
          <p:cNvSpPr>
            <a:spLocks noGrp="1"/>
          </p:cNvSpPr>
          <p:nvPr>
            <p:ph type="ctrTitle"/>
          </p:nvPr>
        </p:nvSpPr>
        <p:spPr>
          <a:xfrm>
            <a:off x="8489255" y="27426"/>
            <a:ext cx="3348841" cy="1088119"/>
          </a:xfrm>
          <a:prstGeom prst="rect">
            <a:avLst/>
          </a:prstGeom>
        </p:spPr>
        <p:txBody>
          <a:bodyPr>
            <a:noAutofit/>
          </a:bodyPr>
          <a:lstStyle/>
          <a:p>
            <a:r>
              <a:rPr lang="en-US" sz="3600" b="1" dirty="0">
                <a:latin typeface="+mn-lt"/>
              </a:rPr>
              <a:t>Looking beyond 2023…</a:t>
            </a:r>
            <a:endParaRPr lang="en-DK" sz="3600" b="1" dirty="0">
              <a:latin typeface="+mn-lt"/>
            </a:endParaRPr>
          </a:p>
        </p:txBody>
      </p:sp>
      <p:sp>
        <p:nvSpPr>
          <p:cNvPr id="4" name="Rectangle 3">
            <a:extLst>
              <a:ext uri="{FF2B5EF4-FFF2-40B4-BE49-F238E27FC236}">
                <a16:creationId xmlns:a16="http://schemas.microsoft.com/office/drawing/2014/main" id="{CDD34565-88AB-4DE2-880E-2BC8F3DDB7D3}"/>
              </a:ext>
            </a:extLst>
          </p:cNvPr>
          <p:cNvSpPr/>
          <p:nvPr/>
        </p:nvSpPr>
        <p:spPr>
          <a:xfrm>
            <a:off x="0" y="0"/>
            <a:ext cx="1543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DA3CBE5D-783B-45E1-A0A7-23E6A83F4CD3}"/>
              </a:ext>
            </a:extLst>
          </p:cNvPr>
          <p:cNvSpPr txBox="1">
            <a:spLocks/>
          </p:cNvSpPr>
          <p:nvPr/>
        </p:nvSpPr>
        <p:spPr>
          <a:xfrm>
            <a:off x="167125" y="1115545"/>
            <a:ext cx="1476376" cy="532559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347663" indent="-1746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509588" indent="-1619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682625" indent="-173038"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Picture 10" descr="Uma imagem com interior, pessoa, vestuário, parede&#10;&#10;Descrição gerada automaticamente">
            <a:extLst>
              <a:ext uri="{FF2B5EF4-FFF2-40B4-BE49-F238E27FC236}">
                <a16:creationId xmlns:a16="http://schemas.microsoft.com/office/drawing/2014/main" id="{4F548FEE-BA4B-4B7E-AF5F-666238CB4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50" r="33550"/>
          <a:stretch/>
        </p:blipFill>
        <p:spPr bwMode="auto">
          <a:xfrm>
            <a:off x="-149433" y="27426"/>
            <a:ext cx="33849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Uma imagem com captura de ecrã, file, Azul elétrico, círculo&#10;&#10;Descrição gerada automaticamente">
            <a:extLst>
              <a:ext uri="{FF2B5EF4-FFF2-40B4-BE49-F238E27FC236}">
                <a16:creationId xmlns:a16="http://schemas.microsoft.com/office/drawing/2014/main" id="{569230E9-CB5F-4CD9-AAF8-559ECFA66E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125" y="251468"/>
            <a:ext cx="554472" cy="1088119"/>
          </a:xfrm>
          <a:prstGeom prst="rect">
            <a:avLst/>
          </a:prstGeom>
        </p:spPr>
      </p:pic>
      <p:pic>
        <p:nvPicPr>
          <p:cNvPr id="7" name="Imagem 6" descr="Uma imagem com vestuário, homem, pessoa, interior&#10;&#10;Descrição gerada automaticamente">
            <a:extLst>
              <a:ext uri="{FF2B5EF4-FFF2-40B4-BE49-F238E27FC236}">
                <a16:creationId xmlns:a16="http://schemas.microsoft.com/office/drawing/2014/main" id="{F1792981-C9CC-C10A-00EC-24A0A1BC4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6338" y="27426"/>
            <a:ext cx="5102360" cy="3401574"/>
          </a:xfrm>
          <a:prstGeom prst="rect">
            <a:avLst/>
          </a:prstGeom>
        </p:spPr>
      </p:pic>
      <p:graphicFrame>
        <p:nvGraphicFramePr>
          <p:cNvPr id="15" name="TextBox 2">
            <a:extLst>
              <a:ext uri="{FF2B5EF4-FFF2-40B4-BE49-F238E27FC236}">
                <a16:creationId xmlns:a16="http://schemas.microsoft.com/office/drawing/2014/main" id="{C1DDF074-C26A-2CD8-B3C4-6B35089D2994}"/>
              </a:ext>
            </a:extLst>
          </p:cNvPr>
          <p:cNvGraphicFramePr/>
          <p:nvPr>
            <p:extLst>
              <p:ext uri="{D42A27DB-BD31-4B8C-83A1-F6EECF244321}">
                <p14:modId xmlns:p14="http://schemas.microsoft.com/office/powerpoint/2010/main" val="1700722766"/>
              </p:ext>
            </p:extLst>
          </p:nvPr>
        </p:nvGraphicFramePr>
        <p:xfrm>
          <a:off x="3346338" y="3409989"/>
          <a:ext cx="7868735" cy="34163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06038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6248-C45C-4823-96B0-DDEBBC7291DA}"/>
              </a:ext>
            </a:extLst>
          </p:cNvPr>
          <p:cNvSpPr>
            <a:spLocks noGrp="1"/>
          </p:cNvSpPr>
          <p:nvPr>
            <p:ph type="ctrTitle"/>
          </p:nvPr>
        </p:nvSpPr>
        <p:spPr>
          <a:xfrm>
            <a:off x="8489255" y="27426"/>
            <a:ext cx="3348841" cy="1088119"/>
          </a:xfrm>
          <a:prstGeom prst="rect">
            <a:avLst/>
          </a:prstGeom>
        </p:spPr>
        <p:txBody>
          <a:bodyPr>
            <a:noAutofit/>
          </a:bodyPr>
          <a:lstStyle/>
          <a:p>
            <a:r>
              <a:rPr lang="en-US" sz="3600" b="1" dirty="0">
                <a:latin typeface="+mn-lt"/>
              </a:rPr>
              <a:t>Looking beyond 2023…</a:t>
            </a:r>
            <a:endParaRPr lang="en-DK" sz="3600" b="1" dirty="0">
              <a:latin typeface="+mn-lt"/>
            </a:endParaRPr>
          </a:p>
        </p:txBody>
      </p:sp>
      <p:sp>
        <p:nvSpPr>
          <p:cNvPr id="4" name="Rectangle 3">
            <a:extLst>
              <a:ext uri="{FF2B5EF4-FFF2-40B4-BE49-F238E27FC236}">
                <a16:creationId xmlns:a16="http://schemas.microsoft.com/office/drawing/2014/main" id="{CDD34565-88AB-4DE2-880E-2BC8F3DDB7D3}"/>
              </a:ext>
            </a:extLst>
          </p:cNvPr>
          <p:cNvSpPr/>
          <p:nvPr/>
        </p:nvSpPr>
        <p:spPr>
          <a:xfrm>
            <a:off x="0" y="0"/>
            <a:ext cx="1543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DA3CBE5D-783B-45E1-A0A7-23E6A83F4CD3}"/>
              </a:ext>
            </a:extLst>
          </p:cNvPr>
          <p:cNvSpPr txBox="1">
            <a:spLocks/>
          </p:cNvSpPr>
          <p:nvPr/>
        </p:nvSpPr>
        <p:spPr>
          <a:xfrm>
            <a:off x="167125" y="1115545"/>
            <a:ext cx="1476376" cy="532559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347663" indent="-1746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509588" indent="-1619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682625" indent="-173038"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Picture 10">
            <a:extLst>
              <a:ext uri="{FF2B5EF4-FFF2-40B4-BE49-F238E27FC236}">
                <a16:creationId xmlns:a16="http://schemas.microsoft.com/office/drawing/2014/main" id="{4F548FEE-BA4B-4B7E-AF5F-666238CB4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36" r="33536"/>
          <a:stretch/>
        </p:blipFill>
        <p:spPr bwMode="auto">
          <a:xfrm>
            <a:off x="-149433" y="27426"/>
            <a:ext cx="33849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69230E9-CB5F-4CD9-AAF8-559ECFA66E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125" y="251468"/>
            <a:ext cx="554472" cy="1088119"/>
          </a:xfrm>
          <a:prstGeom prst="rect">
            <a:avLst/>
          </a:prstGeom>
        </p:spPr>
      </p:pic>
      <p:pic>
        <p:nvPicPr>
          <p:cNvPr id="7" name="Imagem 6">
            <a:extLst>
              <a:ext uri="{FF2B5EF4-FFF2-40B4-BE49-F238E27FC236}">
                <a16:creationId xmlns:a16="http://schemas.microsoft.com/office/drawing/2014/main" id="{F1792981-C9CC-C10A-00EC-24A0A1BC4B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16229" y="112604"/>
            <a:ext cx="4973025" cy="3729769"/>
          </a:xfrm>
          <a:prstGeom prst="rect">
            <a:avLst/>
          </a:prstGeom>
        </p:spPr>
      </p:pic>
      <p:graphicFrame>
        <p:nvGraphicFramePr>
          <p:cNvPr id="15" name="TextBox 2">
            <a:extLst>
              <a:ext uri="{FF2B5EF4-FFF2-40B4-BE49-F238E27FC236}">
                <a16:creationId xmlns:a16="http://schemas.microsoft.com/office/drawing/2014/main" id="{12D407ED-D440-E37E-C686-90B77806DC3C}"/>
              </a:ext>
            </a:extLst>
          </p:cNvPr>
          <p:cNvGraphicFramePr/>
          <p:nvPr/>
        </p:nvGraphicFramePr>
        <p:xfrm>
          <a:off x="3384966" y="3709654"/>
          <a:ext cx="7868735" cy="30469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86134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7DC85-031C-4582-9FE0-95F3F3964B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2291" y="0"/>
            <a:ext cx="6874060" cy="6857999"/>
          </a:xfrm>
          <a:prstGeom prst="rect">
            <a:avLst/>
          </a:prstGeom>
        </p:spPr>
      </p:pic>
      <p:pic>
        <p:nvPicPr>
          <p:cNvPr id="15" name="Picture 14">
            <a:extLst>
              <a:ext uri="{FF2B5EF4-FFF2-40B4-BE49-F238E27FC236}">
                <a16:creationId xmlns:a16="http://schemas.microsoft.com/office/drawing/2014/main" id="{F9D30ED3-39D3-4FF3-AC8D-1714ED0A50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6577" y="2432965"/>
            <a:ext cx="1015098" cy="1992068"/>
          </a:xfrm>
          <a:prstGeom prst="rect">
            <a:avLst/>
          </a:prstGeom>
        </p:spPr>
      </p:pic>
      <p:sp>
        <p:nvSpPr>
          <p:cNvPr id="2" name="Retângulo 1">
            <a:extLst>
              <a:ext uri="{FF2B5EF4-FFF2-40B4-BE49-F238E27FC236}">
                <a16:creationId xmlns:a16="http://schemas.microsoft.com/office/drawing/2014/main" id="{6BF4A8A4-328D-0BA0-37EF-379E4781B0B3}"/>
              </a:ext>
            </a:extLst>
          </p:cNvPr>
          <p:cNvSpPr/>
          <p:nvPr/>
        </p:nvSpPr>
        <p:spPr>
          <a:xfrm>
            <a:off x="10040527" y="2007219"/>
            <a:ext cx="1902429" cy="2051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t>Thank you</a:t>
            </a:r>
          </a:p>
        </p:txBody>
      </p:sp>
    </p:spTree>
    <p:extLst>
      <p:ext uri="{BB962C8B-B14F-4D97-AF65-F5344CB8AC3E}">
        <p14:creationId xmlns:p14="http://schemas.microsoft.com/office/powerpoint/2010/main" val="307327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6248-C45C-4823-96B0-DDEBBC7291DA}"/>
              </a:ext>
            </a:extLst>
          </p:cNvPr>
          <p:cNvSpPr>
            <a:spLocks noGrp="1"/>
          </p:cNvSpPr>
          <p:nvPr>
            <p:ph type="ctrTitle"/>
          </p:nvPr>
        </p:nvSpPr>
        <p:spPr>
          <a:xfrm>
            <a:off x="3243906" y="1115545"/>
            <a:ext cx="8262293" cy="699494"/>
          </a:xfrm>
          <a:prstGeom prst="rect">
            <a:avLst/>
          </a:prstGeom>
        </p:spPr>
        <p:txBody>
          <a:bodyPr>
            <a:normAutofit/>
          </a:bodyPr>
          <a:lstStyle/>
          <a:p>
            <a:r>
              <a:rPr lang="en-US" sz="4000" b="1" dirty="0">
                <a:latin typeface="+mn-lt"/>
              </a:rPr>
              <a:t>Overview</a:t>
            </a:r>
            <a:endParaRPr lang="en-DK" sz="4000" b="1" dirty="0">
              <a:latin typeface="+mn-lt"/>
            </a:endParaRPr>
          </a:p>
        </p:txBody>
      </p:sp>
      <p:sp>
        <p:nvSpPr>
          <p:cNvPr id="12" name="Subtitle 11">
            <a:extLst>
              <a:ext uri="{FF2B5EF4-FFF2-40B4-BE49-F238E27FC236}">
                <a16:creationId xmlns:a16="http://schemas.microsoft.com/office/drawing/2014/main" id="{4C5AF35E-9885-4EF7-A6C3-E5C0F1E0B6D9}"/>
              </a:ext>
            </a:extLst>
          </p:cNvPr>
          <p:cNvSpPr>
            <a:spLocks noGrp="1"/>
          </p:cNvSpPr>
          <p:nvPr>
            <p:ph type="subTitle" idx="1"/>
          </p:nvPr>
        </p:nvSpPr>
        <p:spPr>
          <a:xfrm>
            <a:off x="3243906" y="2184423"/>
            <a:ext cx="8780969" cy="2489152"/>
          </a:xfrm>
        </p:spPr>
        <p:txBody>
          <a:bodyPr>
            <a:normAutofit/>
          </a:bodyPr>
          <a:lstStyle/>
          <a:p>
            <a:pPr marL="342900" indent="-342900">
              <a:buFont typeface="Arial" panose="020B0604020202020204" pitchFamily="34" charset="0"/>
              <a:buChar char="•"/>
            </a:pPr>
            <a:r>
              <a:rPr lang="en-GB" dirty="0"/>
              <a:t>Where we are with the SDGs and Agenda 2030</a:t>
            </a:r>
          </a:p>
          <a:p>
            <a:pPr marL="342900" indent="-342900">
              <a:buFont typeface="Arial" panose="020B0604020202020204" pitchFamily="34" charset="0"/>
              <a:buChar char="•"/>
            </a:pPr>
            <a:r>
              <a:rPr lang="en-GB" dirty="0"/>
              <a:t>The Role of Parliaments in the Implementation of the SDGs</a:t>
            </a:r>
          </a:p>
          <a:p>
            <a:pPr marL="342900" indent="-342900">
              <a:buFont typeface="Arial" panose="020B0604020202020204" pitchFamily="34" charset="0"/>
              <a:buChar char="•"/>
            </a:pPr>
            <a:r>
              <a:rPr lang="en-GB" dirty="0"/>
              <a:t>UNDP Work with Parliaments to Advance the SDGs</a:t>
            </a:r>
          </a:p>
          <a:p>
            <a:pPr marL="342900" indent="-342900">
              <a:buFont typeface="Arial" panose="020B0604020202020204" pitchFamily="34" charset="0"/>
              <a:buChar char="•"/>
            </a:pPr>
            <a:r>
              <a:rPr lang="en-GB" dirty="0"/>
              <a:t>A Few Lessons looking beyond the 2030 Agenda…</a:t>
            </a:r>
          </a:p>
          <a:p>
            <a:endParaRPr lang="en-GB" dirty="0"/>
          </a:p>
        </p:txBody>
      </p:sp>
      <p:sp>
        <p:nvSpPr>
          <p:cNvPr id="4" name="Rectangle 3">
            <a:extLst>
              <a:ext uri="{FF2B5EF4-FFF2-40B4-BE49-F238E27FC236}">
                <a16:creationId xmlns:a16="http://schemas.microsoft.com/office/drawing/2014/main" id="{CDD34565-88AB-4DE2-880E-2BC8F3DDB7D3}"/>
              </a:ext>
            </a:extLst>
          </p:cNvPr>
          <p:cNvSpPr/>
          <p:nvPr/>
        </p:nvSpPr>
        <p:spPr>
          <a:xfrm>
            <a:off x="0" y="0"/>
            <a:ext cx="1543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5" name="Picture 10">
            <a:extLst>
              <a:ext uri="{FF2B5EF4-FFF2-40B4-BE49-F238E27FC236}">
                <a16:creationId xmlns:a16="http://schemas.microsoft.com/office/drawing/2014/main" id="{4F548FEE-BA4B-4B7E-AF5F-666238CB47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576826" y="-1"/>
            <a:ext cx="129533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BE8482-259F-4196-8849-B8197935804F}"/>
              </a:ext>
            </a:extLst>
          </p:cNvPr>
          <p:cNvSpPr/>
          <p:nvPr/>
        </p:nvSpPr>
        <p:spPr>
          <a:xfrm>
            <a:off x="2276" y="0"/>
            <a:ext cx="14763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 Placeholder 2">
            <a:extLst>
              <a:ext uri="{FF2B5EF4-FFF2-40B4-BE49-F238E27FC236}">
                <a16:creationId xmlns:a16="http://schemas.microsoft.com/office/drawing/2014/main" id="{DA3CBE5D-783B-45E1-A0A7-23E6A83F4CD3}"/>
              </a:ext>
            </a:extLst>
          </p:cNvPr>
          <p:cNvSpPr txBox="1">
            <a:spLocks/>
          </p:cNvSpPr>
          <p:nvPr/>
        </p:nvSpPr>
        <p:spPr>
          <a:xfrm>
            <a:off x="167125" y="1115545"/>
            <a:ext cx="1476376" cy="532559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347663" indent="-1746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509588" indent="-1619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682625" indent="-173038"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bg1"/>
              </a:solidFill>
            </a:endParaRPr>
          </a:p>
        </p:txBody>
      </p:sp>
      <p:pic>
        <p:nvPicPr>
          <p:cNvPr id="13" name="Picture 12">
            <a:extLst>
              <a:ext uri="{FF2B5EF4-FFF2-40B4-BE49-F238E27FC236}">
                <a16:creationId xmlns:a16="http://schemas.microsoft.com/office/drawing/2014/main" id="{569230E9-CB5F-4CD9-AAF8-559ECFA66E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951" y="5434251"/>
            <a:ext cx="554472" cy="1088119"/>
          </a:xfrm>
          <a:prstGeom prst="rect">
            <a:avLst/>
          </a:prstGeom>
        </p:spPr>
      </p:pic>
    </p:spTree>
    <p:extLst>
      <p:ext uri="{BB962C8B-B14F-4D97-AF65-F5344CB8AC3E}">
        <p14:creationId xmlns:p14="http://schemas.microsoft.com/office/powerpoint/2010/main" val="495086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a:extLst>
              <a:ext uri="{FF2B5EF4-FFF2-40B4-BE49-F238E27FC236}">
                <a16:creationId xmlns:a16="http://schemas.microsoft.com/office/drawing/2014/main" id="{21C7DC85-031C-4582-9FE0-95F3F3964B7A}"/>
              </a:ext>
            </a:extLst>
          </p:cNvPr>
          <p:cNvPicPr>
            <a:picLocks noChangeAspect="1"/>
          </p:cNvPicPr>
          <p:nvPr/>
        </p:nvPicPr>
        <p:blipFill rotWithShape="1">
          <a:blip r:embed="rId3">
            <a:extLst>
              <a:ext uri="{28A0092B-C50C-407E-A947-70E740481C1C}">
                <a14:useLocalDpi xmlns:a14="http://schemas.microsoft.com/office/drawing/2010/main" val="0"/>
              </a:ext>
            </a:extLst>
          </a:blip>
          <a:srcRect b="8180"/>
          <a:stretch/>
        </p:blipFill>
        <p:spPr>
          <a:xfrm>
            <a:off x="20" y="1282"/>
            <a:ext cx="12191980" cy="6856718"/>
          </a:xfrm>
          <a:prstGeom prst="rect">
            <a:avLst/>
          </a:prstGeom>
        </p:spPr>
      </p:pic>
    </p:spTree>
    <p:extLst>
      <p:ext uri="{BB962C8B-B14F-4D97-AF65-F5344CB8AC3E}">
        <p14:creationId xmlns:p14="http://schemas.microsoft.com/office/powerpoint/2010/main" val="240315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FE704E-64BF-4597-B893-05ADA44CF41F}"/>
              </a:ext>
            </a:extLst>
          </p:cNvPr>
          <p:cNvSpPr/>
          <p:nvPr/>
        </p:nvSpPr>
        <p:spPr>
          <a:xfrm>
            <a:off x="0" y="0"/>
            <a:ext cx="10450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7" name="Rectangle 6">
            <a:extLst>
              <a:ext uri="{FF2B5EF4-FFF2-40B4-BE49-F238E27FC236}">
                <a16:creationId xmlns:a16="http://schemas.microsoft.com/office/drawing/2014/main" id="{9C80CFA8-9E80-4FFA-9D15-DAC03EBF7865}"/>
              </a:ext>
            </a:extLst>
          </p:cNvPr>
          <p:cNvSpPr/>
          <p:nvPr/>
        </p:nvSpPr>
        <p:spPr>
          <a:xfrm>
            <a:off x="0" y="0"/>
            <a:ext cx="968829" cy="6858000"/>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Box 1">
            <a:extLst>
              <a:ext uri="{FF2B5EF4-FFF2-40B4-BE49-F238E27FC236}">
                <a16:creationId xmlns:a16="http://schemas.microsoft.com/office/drawing/2014/main" id="{13C31A4A-6E20-4232-BF9D-0F60E57F1979}"/>
              </a:ext>
            </a:extLst>
          </p:cNvPr>
          <p:cNvSpPr txBox="1"/>
          <p:nvPr/>
        </p:nvSpPr>
        <p:spPr>
          <a:xfrm>
            <a:off x="-106785" y="5926322"/>
            <a:ext cx="1180064" cy="815608"/>
          </a:xfrm>
          <a:prstGeom prst="rect">
            <a:avLst/>
          </a:prstGeom>
          <a:noFill/>
        </p:spPr>
        <p:txBody>
          <a:bodyPr wrap="square" rtlCol="0">
            <a:spAutoFit/>
          </a:bodyPr>
          <a:lstStyle/>
          <a:p>
            <a:pPr algn="ctr"/>
            <a:r>
              <a:rPr lang="da-DK" sz="1200" dirty="0">
                <a:solidFill>
                  <a:schemeClr val="bg1"/>
                </a:solidFill>
                <a:latin typeface="Lato" panose="020F0502020204030203" pitchFamily="34" charset="0"/>
              </a:rPr>
              <a:t>YOUTH </a:t>
            </a:r>
          </a:p>
          <a:p>
            <a:pPr algn="ctr"/>
            <a:r>
              <a:rPr lang="da-DK" sz="1200" dirty="0">
                <a:solidFill>
                  <a:schemeClr val="bg1"/>
                </a:solidFill>
                <a:latin typeface="Lato" panose="020F0502020204030203" pitchFamily="34" charset="0"/>
              </a:rPr>
              <a:t>INNOVATION SUMMIT</a:t>
            </a:r>
          </a:p>
          <a:p>
            <a:pPr algn="ctr"/>
            <a:r>
              <a:rPr lang="da-DK" sz="1050" dirty="0">
                <a:solidFill>
                  <a:srgbClr val="62A39F"/>
                </a:solidFill>
                <a:latin typeface="Lato" panose="020F0502020204030203" pitchFamily="34" charset="0"/>
              </a:rPr>
              <a:t>Sweden</a:t>
            </a:r>
            <a:r>
              <a:rPr lang="da-DK" sz="1050" dirty="0">
                <a:solidFill>
                  <a:srgbClr val="C78F13"/>
                </a:solidFill>
                <a:latin typeface="Lato" panose="020F0502020204030203" pitchFamily="34" charset="0"/>
              </a:rPr>
              <a:t>2020</a:t>
            </a:r>
          </a:p>
        </p:txBody>
      </p:sp>
      <p:pic>
        <p:nvPicPr>
          <p:cNvPr id="6" name="Picture 10">
            <a:extLst>
              <a:ext uri="{FF2B5EF4-FFF2-40B4-BE49-F238E27FC236}">
                <a16:creationId xmlns:a16="http://schemas.microsoft.com/office/drawing/2014/main" id="{5C588F53-E8C3-406E-9765-D181CFDFC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2838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F33E4796-827B-4AE6-B969-CF308D21F58B}"/>
              </a:ext>
            </a:extLst>
          </p:cNvPr>
          <p:cNvSpPr txBox="1">
            <a:spLocks/>
          </p:cNvSpPr>
          <p:nvPr/>
        </p:nvSpPr>
        <p:spPr>
          <a:xfrm>
            <a:off x="3039290" y="207353"/>
            <a:ext cx="8943703" cy="60960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b="1" i="0" kern="1200">
                <a:solidFill>
                  <a:schemeClr val="bg2">
                    <a:lumMod val="10000"/>
                  </a:schemeClr>
                </a:solidFill>
                <a:latin typeface="Arial" panose="020B0604020202020204" pitchFamily="34" charset="0"/>
                <a:ea typeface="+mj-ea"/>
                <a:cs typeface="Arial" panose="020B0604020202020204" pitchFamily="34" charset="0"/>
              </a:defRPr>
            </a:lvl1pPr>
          </a:lstStyle>
          <a:p>
            <a:r>
              <a:rPr lang="en-US" sz="4000" dirty="0">
                <a:latin typeface="+mn-lt"/>
              </a:rPr>
              <a:t>Parliaments and the SDGs</a:t>
            </a:r>
            <a:endParaRPr lang="en-DK" sz="4000" dirty="0">
              <a:latin typeface="+mn-lt"/>
            </a:endParaRPr>
          </a:p>
        </p:txBody>
      </p:sp>
      <p:sp>
        <p:nvSpPr>
          <p:cNvPr id="13" name="Text Placeholder 3">
            <a:extLst>
              <a:ext uri="{FF2B5EF4-FFF2-40B4-BE49-F238E27FC236}">
                <a16:creationId xmlns:a16="http://schemas.microsoft.com/office/drawing/2014/main" id="{1B097CC8-2E86-42C7-9B02-6DECEA21AB2E}"/>
              </a:ext>
            </a:extLst>
          </p:cNvPr>
          <p:cNvSpPr txBox="1">
            <a:spLocks/>
          </p:cNvSpPr>
          <p:nvPr/>
        </p:nvSpPr>
        <p:spPr>
          <a:xfrm>
            <a:off x="3039290" y="155777"/>
            <a:ext cx="8943702" cy="53255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419E3E2-E96E-ADB6-C431-4CFB757254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951" y="5434251"/>
            <a:ext cx="554472" cy="1088119"/>
          </a:xfrm>
          <a:prstGeom prst="rect">
            <a:avLst/>
          </a:prstGeom>
        </p:spPr>
      </p:pic>
      <p:pic>
        <p:nvPicPr>
          <p:cNvPr id="10" name="Picture 9">
            <a:extLst>
              <a:ext uri="{FF2B5EF4-FFF2-40B4-BE49-F238E27FC236}">
                <a16:creationId xmlns:a16="http://schemas.microsoft.com/office/drawing/2014/main" id="{5EE21082-9CBA-AB73-A72C-A1942ECE91A1}"/>
              </a:ext>
            </a:extLst>
          </p:cNvPr>
          <p:cNvPicPr>
            <a:picLocks noChangeAspect="1"/>
          </p:cNvPicPr>
          <p:nvPr/>
        </p:nvPicPr>
        <p:blipFill rotWithShape="1">
          <a:blip r:embed="rId5"/>
          <a:srcRect l="27062" t="32359" r="32584" b="5544"/>
          <a:stretch/>
        </p:blipFill>
        <p:spPr>
          <a:xfrm>
            <a:off x="4202129" y="736334"/>
            <a:ext cx="7582327" cy="6139983"/>
          </a:xfrm>
          <a:prstGeom prst="rect">
            <a:avLst/>
          </a:prstGeom>
        </p:spPr>
      </p:pic>
    </p:spTree>
    <p:extLst>
      <p:ext uri="{BB962C8B-B14F-4D97-AF65-F5344CB8AC3E}">
        <p14:creationId xmlns:p14="http://schemas.microsoft.com/office/powerpoint/2010/main" val="3544844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FE704E-64BF-4597-B893-05ADA44CF41F}"/>
              </a:ext>
            </a:extLst>
          </p:cNvPr>
          <p:cNvSpPr/>
          <p:nvPr/>
        </p:nvSpPr>
        <p:spPr>
          <a:xfrm>
            <a:off x="0" y="0"/>
            <a:ext cx="10450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C80CFA8-9E80-4FFA-9D15-DAC03EBF7865}"/>
              </a:ext>
            </a:extLst>
          </p:cNvPr>
          <p:cNvSpPr/>
          <p:nvPr/>
        </p:nvSpPr>
        <p:spPr>
          <a:xfrm>
            <a:off x="0" y="0"/>
            <a:ext cx="968829" cy="6858000"/>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1">
            <a:extLst>
              <a:ext uri="{FF2B5EF4-FFF2-40B4-BE49-F238E27FC236}">
                <a16:creationId xmlns:a16="http://schemas.microsoft.com/office/drawing/2014/main" id="{13C31A4A-6E20-4232-BF9D-0F60E57F1979}"/>
              </a:ext>
            </a:extLst>
          </p:cNvPr>
          <p:cNvSpPr txBox="1"/>
          <p:nvPr/>
        </p:nvSpPr>
        <p:spPr>
          <a:xfrm>
            <a:off x="-106785" y="5926322"/>
            <a:ext cx="1180064"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INNOVATION SUMMIT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50" b="0" i="0" u="none" strike="noStrike" kern="1200" cap="none" spc="0" normalizeH="0" baseline="0" noProof="0" dirty="0">
                <a:ln>
                  <a:noFill/>
                </a:ln>
                <a:solidFill>
                  <a:srgbClr val="62A39F"/>
                </a:solidFill>
                <a:effectLst/>
                <a:uLnTx/>
                <a:uFillTx/>
                <a:latin typeface="Lato" panose="020F0502020204030203" pitchFamily="34" charset="0"/>
                <a:ea typeface="+mn-ea"/>
                <a:cs typeface="+mn-cs"/>
              </a:rPr>
              <a:t>Sweden</a:t>
            </a:r>
            <a:r>
              <a:rPr kumimoji="0" lang="da-DK" sz="1050" b="0" i="0" u="none" strike="noStrike" kern="1200" cap="none" spc="0" normalizeH="0" baseline="0" noProof="0" dirty="0">
                <a:ln>
                  <a:noFill/>
                </a:ln>
                <a:solidFill>
                  <a:srgbClr val="C78F13"/>
                </a:solidFill>
                <a:effectLst/>
                <a:uLnTx/>
                <a:uFillTx/>
                <a:latin typeface="Lato" panose="020F0502020204030203" pitchFamily="34" charset="0"/>
                <a:ea typeface="+mn-ea"/>
                <a:cs typeface="+mn-cs"/>
              </a:rPr>
              <a:t>2020</a:t>
            </a:r>
          </a:p>
        </p:txBody>
      </p:sp>
      <p:pic>
        <p:nvPicPr>
          <p:cNvPr id="6" name="Picture 10">
            <a:extLst>
              <a:ext uri="{FF2B5EF4-FFF2-40B4-BE49-F238E27FC236}">
                <a16:creationId xmlns:a16="http://schemas.microsoft.com/office/drawing/2014/main" id="{5C588F53-E8C3-406E-9765-D181CFDFC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2838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F33E4796-827B-4AE6-B969-CF308D21F58B}"/>
              </a:ext>
            </a:extLst>
          </p:cNvPr>
          <p:cNvSpPr txBox="1">
            <a:spLocks/>
          </p:cNvSpPr>
          <p:nvPr/>
        </p:nvSpPr>
        <p:spPr>
          <a:xfrm>
            <a:off x="3078901" y="116070"/>
            <a:ext cx="8943703" cy="609600"/>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6000" b="1" i="0" kern="1200">
                <a:solidFill>
                  <a:schemeClr val="bg2">
                    <a:lumMod val="10000"/>
                  </a:schemeClr>
                </a:solidFill>
                <a:latin typeface="Arial" panose="020B0604020202020204" pitchFamily="34" charset="0"/>
                <a:ea typeface="+mj-ea"/>
                <a:cs typeface="Arial" panose="020B0604020202020204" pitchFamily="34" charset="0"/>
              </a:defRPr>
            </a:lvl1pPr>
          </a:lstStyle>
          <a:p>
            <a:pPr lvl="0"/>
            <a:r>
              <a:rPr kumimoji="0" lang="en-US" sz="4000" b="1" i="0" u="none" strike="noStrike" kern="1200" cap="none" spc="0" normalizeH="0" baseline="0" noProof="0" dirty="0">
                <a:ln>
                  <a:noFill/>
                </a:ln>
                <a:solidFill>
                  <a:srgbClr val="E7E6E6">
                    <a:lumMod val="10000"/>
                  </a:srgbClr>
                </a:solidFill>
                <a:effectLst/>
                <a:uLnTx/>
                <a:uFillTx/>
                <a:latin typeface="Calibri" panose="020F0502020204030204"/>
                <a:ea typeface="+mj-ea"/>
                <a:cs typeface="Arial" panose="020B0604020202020204" pitchFamily="34" charset="0"/>
              </a:rPr>
              <a:t>How complex can it be for parliaments </a:t>
            </a:r>
            <a:r>
              <a:rPr lang="en-US" sz="4000" dirty="0">
                <a:solidFill>
                  <a:srgbClr val="E7E6E6">
                    <a:lumMod val="10000"/>
                  </a:srgbClr>
                </a:solidFill>
                <a:latin typeface="Calibri" panose="020F0502020204030204"/>
              </a:rPr>
              <a:t>&amp; MPs to contribute for Agenda 2030 and the operationalization of the SDG targets?</a:t>
            </a:r>
            <a:endParaRPr kumimoji="0" lang="en-DK" sz="4000" b="1" i="0" u="none" strike="noStrike" kern="1200" cap="none" spc="0" normalizeH="0" baseline="0" noProof="0" dirty="0">
              <a:ln>
                <a:noFill/>
              </a:ln>
              <a:solidFill>
                <a:srgbClr val="E7E6E6">
                  <a:lumMod val="10000"/>
                </a:srgbClr>
              </a:solidFill>
              <a:effectLst/>
              <a:uLnTx/>
              <a:uFillTx/>
              <a:latin typeface="Calibri" panose="020F0502020204030204"/>
              <a:ea typeface="+mj-ea"/>
              <a:cs typeface="Arial" panose="020B0604020202020204" pitchFamily="34" charset="0"/>
            </a:endParaRPr>
          </a:p>
        </p:txBody>
      </p:sp>
      <p:sp>
        <p:nvSpPr>
          <p:cNvPr id="13" name="Text Placeholder 3">
            <a:extLst>
              <a:ext uri="{FF2B5EF4-FFF2-40B4-BE49-F238E27FC236}">
                <a16:creationId xmlns:a16="http://schemas.microsoft.com/office/drawing/2014/main" id="{1B097CC8-2E86-42C7-9B02-6DECEA21AB2E}"/>
              </a:ext>
            </a:extLst>
          </p:cNvPr>
          <p:cNvSpPr txBox="1">
            <a:spLocks/>
          </p:cNvSpPr>
          <p:nvPr/>
        </p:nvSpPr>
        <p:spPr>
          <a:xfrm>
            <a:off x="3719513" y="2202581"/>
            <a:ext cx="6684574" cy="45393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419E3E2-E96E-ADB6-C431-4CFB757254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951" y="5434251"/>
            <a:ext cx="554472" cy="1088119"/>
          </a:xfrm>
          <a:prstGeom prst="rect">
            <a:avLst/>
          </a:prstGeom>
        </p:spPr>
      </p:pic>
      <p:pic>
        <p:nvPicPr>
          <p:cNvPr id="3" name="Imagem 2">
            <a:extLst>
              <a:ext uri="{FF2B5EF4-FFF2-40B4-BE49-F238E27FC236}">
                <a16:creationId xmlns:a16="http://schemas.microsoft.com/office/drawing/2014/main" id="{93B80D79-2658-E2B0-4767-78AA035DFC61}"/>
              </a:ext>
            </a:extLst>
          </p:cNvPr>
          <p:cNvPicPr>
            <a:picLocks noChangeAspect="1"/>
          </p:cNvPicPr>
          <p:nvPr/>
        </p:nvPicPr>
        <p:blipFill>
          <a:blip r:embed="rId5"/>
          <a:stretch>
            <a:fillRect/>
          </a:stretch>
        </p:blipFill>
        <p:spPr>
          <a:xfrm>
            <a:off x="3039288" y="868529"/>
            <a:ext cx="8060007" cy="4428300"/>
          </a:xfrm>
          <a:prstGeom prst="rect">
            <a:avLst/>
          </a:prstGeom>
        </p:spPr>
      </p:pic>
      <p:sp>
        <p:nvSpPr>
          <p:cNvPr id="9" name="CaixaDeTexto 8">
            <a:extLst>
              <a:ext uri="{FF2B5EF4-FFF2-40B4-BE49-F238E27FC236}">
                <a16:creationId xmlns:a16="http://schemas.microsoft.com/office/drawing/2014/main" id="{A1ABC097-4740-1314-0508-459019C8AA89}"/>
              </a:ext>
            </a:extLst>
          </p:cNvPr>
          <p:cNvSpPr txBox="1"/>
          <p:nvPr/>
        </p:nvSpPr>
        <p:spPr>
          <a:xfrm>
            <a:off x="3039288" y="5326882"/>
            <a:ext cx="8020394" cy="461665"/>
          </a:xfrm>
          <a:prstGeom prst="rect">
            <a:avLst/>
          </a:prstGeom>
          <a:noFill/>
        </p:spPr>
        <p:txBody>
          <a:bodyPr wrap="square">
            <a:spAutoFit/>
          </a:bodyPr>
          <a:lstStyle/>
          <a:p>
            <a:r>
              <a:rPr lang="en-GB" sz="1200" dirty="0"/>
              <a:t>Sachs, J.D., G. Schmidt-Traub, M. </a:t>
            </a:r>
            <a:r>
              <a:rPr lang="en-GB" sz="1200" dirty="0" err="1"/>
              <a:t>Mazzucato</a:t>
            </a:r>
            <a:r>
              <a:rPr lang="en-GB" sz="1200" dirty="0"/>
              <a:t>, D. Messner, N. </a:t>
            </a:r>
            <a:r>
              <a:rPr lang="en-GB" sz="1200" dirty="0" err="1"/>
              <a:t>Nakicenovic</a:t>
            </a:r>
            <a:r>
              <a:rPr lang="en-GB" sz="1200" dirty="0"/>
              <a:t>, and J. </a:t>
            </a:r>
            <a:r>
              <a:rPr lang="en-GB" sz="1200" dirty="0" err="1"/>
              <a:t>Rockström</a:t>
            </a:r>
            <a:r>
              <a:rPr lang="en-GB" sz="1200" dirty="0"/>
              <a:t> (2019), </a:t>
            </a:r>
          </a:p>
          <a:p>
            <a:r>
              <a:rPr lang="en-GB" sz="1200" dirty="0"/>
              <a:t>“Six Transformations to Achieve the Sustainable Development Goals”, Nature Sustainability. DOI: 10.1038/s41893-019-0352-9 </a:t>
            </a:r>
          </a:p>
        </p:txBody>
      </p:sp>
    </p:spTree>
    <p:extLst>
      <p:ext uri="{BB962C8B-B14F-4D97-AF65-F5344CB8AC3E}">
        <p14:creationId xmlns:p14="http://schemas.microsoft.com/office/powerpoint/2010/main" val="85634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6248-C45C-4823-96B0-DDEBBC7291DA}"/>
              </a:ext>
            </a:extLst>
          </p:cNvPr>
          <p:cNvSpPr>
            <a:spLocks noGrp="1"/>
          </p:cNvSpPr>
          <p:nvPr>
            <p:ph type="ctrTitle"/>
          </p:nvPr>
        </p:nvSpPr>
        <p:spPr>
          <a:xfrm>
            <a:off x="2838554" y="1"/>
            <a:ext cx="9012025" cy="735980"/>
          </a:xfrm>
          <a:prstGeom prst="rect">
            <a:avLst/>
          </a:prstGeom>
        </p:spPr>
        <p:txBody>
          <a:bodyPr>
            <a:noAutofit/>
          </a:bodyPr>
          <a:lstStyle/>
          <a:p>
            <a:r>
              <a:rPr lang="en-GB" sz="4000" b="1" dirty="0">
                <a:latin typeface="+mn-lt"/>
              </a:rPr>
              <a:t>UNDP’s Work with Parliaments</a:t>
            </a:r>
            <a:endParaRPr lang="en-DK" sz="4000" b="1" dirty="0">
              <a:latin typeface="+mn-lt"/>
            </a:endParaRPr>
          </a:p>
        </p:txBody>
      </p:sp>
      <p:sp>
        <p:nvSpPr>
          <p:cNvPr id="4" name="Rectangle 3">
            <a:extLst>
              <a:ext uri="{FF2B5EF4-FFF2-40B4-BE49-F238E27FC236}">
                <a16:creationId xmlns:a16="http://schemas.microsoft.com/office/drawing/2014/main" id="{CDD34565-88AB-4DE2-880E-2BC8F3DDB7D3}"/>
              </a:ext>
            </a:extLst>
          </p:cNvPr>
          <p:cNvSpPr/>
          <p:nvPr/>
        </p:nvSpPr>
        <p:spPr>
          <a:xfrm>
            <a:off x="0" y="0"/>
            <a:ext cx="1543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 Placeholder 2">
            <a:extLst>
              <a:ext uri="{FF2B5EF4-FFF2-40B4-BE49-F238E27FC236}">
                <a16:creationId xmlns:a16="http://schemas.microsoft.com/office/drawing/2014/main" id="{DA3CBE5D-783B-45E1-A0A7-23E6A83F4CD3}"/>
              </a:ext>
            </a:extLst>
          </p:cNvPr>
          <p:cNvSpPr txBox="1">
            <a:spLocks/>
          </p:cNvSpPr>
          <p:nvPr/>
        </p:nvSpPr>
        <p:spPr>
          <a:xfrm>
            <a:off x="167125" y="1115545"/>
            <a:ext cx="1476376" cy="532559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347663" indent="-1746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509588" indent="-1619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682625" indent="-173038"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solidFill>
                <a:schemeClr val="bg1"/>
              </a:solidFill>
            </a:endParaRPr>
          </a:p>
        </p:txBody>
      </p:sp>
      <p:pic>
        <p:nvPicPr>
          <p:cNvPr id="5" name="Picture 10">
            <a:extLst>
              <a:ext uri="{FF2B5EF4-FFF2-40B4-BE49-F238E27FC236}">
                <a16:creationId xmlns:a16="http://schemas.microsoft.com/office/drawing/2014/main" id="{4F548FEE-BA4B-4B7E-AF5F-666238CB47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71" r="49463"/>
          <a:stretch/>
        </p:blipFill>
        <p:spPr bwMode="auto">
          <a:xfrm>
            <a:off x="1441134" y="1"/>
            <a:ext cx="1270585"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BA0174-39BD-D329-EE56-637FC3332329}"/>
              </a:ext>
            </a:extLst>
          </p:cNvPr>
          <p:cNvSpPr/>
          <p:nvPr/>
        </p:nvSpPr>
        <p:spPr>
          <a:xfrm>
            <a:off x="0" y="0"/>
            <a:ext cx="13142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13" name="Picture 12">
            <a:extLst>
              <a:ext uri="{FF2B5EF4-FFF2-40B4-BE49-F238E27FC236}">
                <a16:creationId xmlns:a16="http://schemas.microsoft.com/office/drawing/2014/main" id="{569230E9-CB5F-4CD9-AAF8-559ECFA66E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841" y="5434251"/>
            <a:ext cx="554472" cy="1088119"/>
          </a:xfrm>
          <a:prstGeom prst="rect">
            <a:avLst/>
          </a:prstGeom>
        </p:spPr>
      </p:pic>
      <p:sp>
        <p:nvSpPr>
          <p:cNvPr id="3" name="TextBox 2">
            <a:extLst>
              <a:ext uri="{FF2B5EF4-FFF2-40B4-BE49-F238E27FC236}">
                <a16:creationId xmlns:a16="http://schemas.microsoft.com/office/drawing/2014/main" id="{0B9F8EB8-C831-71C5-0D1D-A6696ED97B9C}"/>
              </a:ext>
            </a:extLst>
          </p:cNvPr>
          <p:cNvSpPr txBox="1"/>
          <p:nvPr/>
        </p:nvSpPr>
        <p:spPr>
          <a:xfrm>
            <a:off x="2838554" y="711510"/>
            <a:ext cx="9080989" cy="3785652"/>
          </a:xfrm>
          <a:prstGeom prst="rect">
            <a:avLst/>
          </a:prstGeom>
          <a:noFill/>
        </p:spPr>
        <p:txBody>
          <a:bodyPr wrap="square">
            <a:spAutoFit/>
          </a:bodyPr>
          <a:lstStyle/>
          <a:p>
            <a:pPr algn="l" fontAlgn="base"/>
            <a:r>
              <a:rPr lang="en-US" sz="2000" b="0" i="0" dirty="0">
                <a:solidFill>
                  <a:srgbClr val="000000"/>
                </a:solidFill>
                <a:effectLst/>
                <a:latin typeface="ProximaNova"/>
              </a:rPr>
              <a:t>UNDP works to strengthen parliamentary bodies by:</a:t>
            </a:r>
          </a:p>
          <a:p>
            <a:pPr marL="342900" indent="-342900" algn="l" fontAlgn="base">
              <a:buFont typeface="Wingdings" panose="05000000000000000000" pitchFamily="2" charset="2"/>
              <a:buChar char="ü"/>
            </a:pPr>
            <a:r>
              <a:rPr lang="en-US" sz="2000" b="0" i="0" dirty="0">
                <a:solidFill>
                  <a:srgbClr val="000000"/>
                </a:solidFill>
                <a:effectLst/>
                <a:latin typeface="ProximaNova"/>
              </a:rPr>
              <a:t>boosting efforts to reform and improve parliaments and local assemblies, making them more representative, open, and accountable;</a:t>
            </a:r>
          </a:p>
          <a:p>
            <a:pPr marL="342900" indent="-342900" algn="l" fontAlgn="base">
              <a:buFont typeface="Wingdings" panose="05000000000000000000" pitchFamily="2" charset="2"/>
              <a:buChar char="ü"/>
            </a:pPr>
            <a:r>
              <a:rPr lang="en-US" sz="2000" b="0" i="0" dirty="0">
                <a:solidFill>
                  <a:srgbClr val="000000"/>
                </a:solidFill>
                <a:effectLst/>
                <a:latin typeface="ProximaNova"/>
              </a:rPr>
              <a:t>delivering training and building skills among parliamentarians and their secretariats on legislative and budget scrutiny, gender equality, and international human rights obligations, and critical sustainable development issues that parliaments need to act on; </a:t>
            </a:r>
            <a:endParaRPr lang="en-US" sz="2000" dirty="0">
              <a:solidFill>
                <a:srgbClr val="000000"/>
              </a:solidFill>
              <a:latin typeface="ProximaNova"/>
            </a:endParaRPr>
          </a:p>
          <a:p>
            <a:pPr marL="342900" indent="-342900" algn="l" fontAlgn="base">
              <a:buFont typeface="Wingdings" panose="05000000000000000000" pitchFamily="2" charset="2"/>
              <a:buChar char="ü"/>
            </a:pPr>
            <a:r>
              <a:rPr lang="en-US" sz="2000" b="0" i="0" dirty="0">
                <a:solidFill>
                  <a:srgbClr val="000000"/>
                </a:solidFill>
                <a:effectLst/>
                <a:latin typeface="ProximaNova"/>
              </a:rPr>
              <a:t>enhancing parliamentary transparency, using new technologies, tools, and capacities in data, budgeting, and finance; </a:t>
            </a:r>
            <a:r>
              <a:rPr kumimoji="0" lang="en-US" sz="2000" b="0" i="1" u="none" strike="noStrike" kern="1200" cap="none" spc="0" normalizeH="0" baseline="0" noProof="0" dirty="0">
                <a:ln>
                  <a:noFill/>
                </a:ln>
                <a:solidFill>
                  <a:srgbClr val="000000"/>
                </a:solidFill>
                <a:effectLst/>
                <a:uLnTx/>
                <a:uFillTx/>
                <a:latin typeface="ProximaNova"/>
                <a:ea typeface="+mn-ea"/>
                <a:cs typeface="+mn-cs"/>
              </a:rPr>
              <a:t>and</a:t>
            </a:r>
            <a:endParaRPr lang="en-US" sz="2000" b="0" i="0" dirty="0">
              <a:solidFill>
                <a:srgbClr val="000000"/>
              </a:solidFill>
              <a:effectLst/>
              <a:latin typeface="ProximaNova"/>
            </a:endParaRPr>
          </a:p>
          <a:p>
            <a:pPr marL="342900" indent="-342900" algn="l" fontAlgn="base">
              <a:buFont typeface="Wingdings" panose="05000000000000000000" pitchFamily="2" charset="2"/>
              <a:buChar char="ü"/>
            </a:pPr>
            <a:r>
              <a:rPr lang="en-US" sz="2000" dirty="0">
                <a:solidFill>
                  <a:srgbClr val="000000"/>
                </a:solidFill>
                <a:latin typeface="ProximaNova"/>
              </a:rPr>
              <a:t>Brokering partnerships between parliaments and other relevant state and non-state governance actors – e.g., SAI and CSOs</a:t>
            </a:r>
            <a:r>
              <a:rPr lang="en-US" sz="2000" b="0" i="0" dirty="0">
                <a:solidFill>
                  <a:srgbClr val="000000"/>
                </a:solidFill>
                <a:effectLst/>
                <a:latin typeface="ProximaNova"/>
              </a:rPr>
              <a:t>. </a:t>
            </a:r>
          </a:p>
          <a:p>
            <a:pPr marL="342900" indent="-342900">
              <a:buFont typeface="Arial" panose="020B0604020202020204" pitchFamily="34" charset="0"/>
              <a:buChar char="•"/>
            </a:pPr>
            <a:endParaRPr lang="en-GB" sz="2000" dirty="0">
              <a:solidFill>
                <a:schemeClr val="bg2">
                  <a:lumMod val="10000"/>
                </a:schemeClr>
              </a:solidFill>
              <a:effectLst/>
              <a:latin typeface="Calibri" panose="020F0502020204030204" pitchFamily="34" charset="0"/>
              <a:ea typeface="Times New Roman" panose="02020603050405020304" pitchFamily="18" charset="0"/>
            </a:endParaRPr>
          </a:p>
        </p:txBody>
      </p:sp>
      <p:pic>
        <p:nvPicPr>
          <p:cNvPr id="9" name="Picture 8" descr="A book cover with a group of people in a conference room&#10;&#10;Description automatically generated">
            <a:extLst>
              <a:ext uri="{FF2B5EF4-FFF2-40B4-BE49-F238E27FC236}">
                <a16:creationId xmlns:a16="http://schemas.microsoft.com/office/drawing/2014/main" id="{544F2A75-0CCC-21D5-0DA9-FE500573D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001" y="4610049"/>
            <a:ext cx="1470671" cy="2055223"/>
          </a:xfrm>
          <a:prstGeom prst="rect">
            <a:avLst/>
          </a:prstGeom>
        </p:spPr>
      </p:pic>
      <p:pic>
        <p:nvPicPr>
          <p:cNvPr id="11" name="Picture 10" descr="A white cover with blue text&#10;&#10;Description automatically generated">
            <a:extLst>
              <a:ext uri="{FF2B5EF4-FFF2-40B4-BE49-F238E27FC236}">
                <a16:creationId xmlns:a16="http://schemas.microsoft.com/office/drawing/2014/main" id="{D0AA219D-65B7-F605-7D95-9FE7B425B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5929" y="4561440"/>
            <a:ext cx="1651080" cy="2127036"/>
          </a:xfrm>
          <a:prstGeom prst="rect">
            <a:avLst/>
          </a:prstGeom>
        </p:spPr>
      </p:pic>
      <p:pic>
        <p:nvPicPr>
          <p:cNvPr id="14" name="Picture 13" descr="A book cover with a blurry image of people&#10;&#10;Description automatically generated">
            <a:extLst>
              <a:ext uri="{FF2B5EF4-FFF2-40B4-BE49-F238E27FC236}">
                <a16:creationId xmlns:a16="http://schemas.microsoft.com/office/drawing/2014/main" id="{9F4DAC83-1304-8168-A6AB-BEAB418DB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0164" y="4530618"/>
            <a:ext cx="1587500" cy="2235200"/>
          </a:xfrm>
          <a:prstGeom prst="rect">
            <a:avLst/>
          </a:prstGeom>
        </p:spPr>
      </p:pic>
      <p:sp>
        <p:nvSpPr>
          <p:cNvPr id="15" name="AutoShape 2">
            <a:extLst>
              <a:ext uri="{FF2B5EF4-FFF2-40B4-BE49-F238E27FC236}">
                <a16:creationId xmlns:a16="http://schemas.microsoft.com/office/drawing/2014/main" id="{AA816D24-368C-8FEE-92FB-2334F7A1E6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descr="A magazine cover with a person speaking into a microphone&#10;&#10;Description automatically generated">
            <a:extLst>
              <a:ext uri="{FF2B5EF4-FFF2-40B4-BE49-F238E27FC236}">
                <a16:creationId xmlns:a16="http://schemas.microsoft.com/office/drawing/2014/main" id="{8F835936-8359-48B1-4B5B-9847433A7C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4453" y="4610048"/>
            <a:ext cx="1579139" cy="2247951"/>
          </a:xfrm>
          <a:prstGeom prst="rect">
            <a:avLst/>
          </a:prstGeom>
        </p:spPr>
      </p:pic>
      <p:pic>
        <p:nvPicPr>
          <p:cNvPr id="19" name="Picture 18" descr="A blue cover with colorful circles&#10;&#10;Description automatically generated">
            <a:extLst>
              <a:ext uri="{FF2B5EF4-FFF2-40B4-BE49-F238E27FC236}">
                <a16:creationId xmlns:a16="http://schemas.microsoft.com/office/drawing/2014/main" id="{DBBDF95C-367B-EA0C-B04C-8EB271BA40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2895" y="4561440"/>
            <a:ext cx="1623740" cy="2296560"/>
          </a:xfrm>
          <a:prstGeom prst="rect">
            <a:avLst/>
          </a:prstGeom>
        </p:spPr>
      </p:pic>
    </p:spTree>
    <p:extLst>
      <p:ext uri="{BB962C8B-B14F-4D97-AF65-F5344CB8AC3E}">
        <p14:creationId xmlns:p14="http://schemas.microsoft.com/office/powerpoint/2010/main" val="313728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7E11D0-AC67-B977-402C-8F314D55984A}"/>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E0D11E7D-53EC-B4C1-DB93-49F8C2E54081}"/>
              </a:ext>
            </a:extLst>
          </p:cNvPr>
          <p:cNvSpPr>
            <a:spLocks noGrp="1"/>
          </p:cNvSpPr>
          <p:nvPr>
            <p:ph type="subTitle" idx="1"/>
          </p:nvPr>
        </p:nvSpPr>
        <p:spPr/>
        <p:txBody>
          <a:bodyPr/>
          <a:lstStyle/>
          <a:p>
            <a:endParaRPr lang="en-GB"/>
          </a:p>
        </p:txBody>
      </p:sp>
      <p:pic>
        <p:nvPicPr>
          <p:cNvPr id="5" name="Imagem 4">
            <a:extLst>
              <a:ext uri="{FF2B5EF4-FFF2-40B4-BE49-F238E27FC236}">
                <a16:creationId xmlns:a16="http://schemas.microsoft.com/office/drawing/2014/main" id="{04DCD626-33F6-D202-2D3D-DD0EC09718B8}"/>
              </a:ext>
            </a:extLst>
          </p:cNvPr>
          <p:cNvPicPr>
            <a:picLocks noChangeAspect="1"/>
          </p:cNvPicPr>
          <p:nvPr/>
        </p:nvPicPr>
        <p:blipFill>
          <a:blip r:embed="rId3"/>
          <a:stretch>
            <a:fillRect/>
          </a:stretch>
        </p:blipFill>
        <p:spPr>
          <a:xfrm>
            <a:off x="41839" y="0"/>
            <a:ext cx="12108322" cy="6858000"/>
          </a:xfrm>
          <a:prstGeom prst="rect">
            <a:avLst/>
          </a:prstGeom>
        </p:spPr>
      </p:pic>
      <p:sp>
        <p:nvSpPr>
          <p:cNvPr id="6" name="Retângulo 5">
            <a:extLst>
              <a:ext uri="{FF2B5EF4-FFF2-40B4-BE49-F238E27FC236}">
                <a16:creationId xmlns:a16="http://schemas.microsoft.com/office/drawing/2014/main" id="{E8ABEA4E-B7A3-49F6-9FF3-17037FCF3A1A}"/>
              </a:ext>
            </a:extLst>
          </p:cNvPr>
          <p:cNvSpPr/>
          <p:nvPr/>
        </p:nvSpPr>
        <p:spPr>
          <a:xfrm>
            <a:off x="4829175" y="1516566"/>
            <a:ext cx="7362825" cy="36018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The UNDP EU-funded multi-country programme for consolidating Economic Governance &amp; PFMS in the 6 PALOP-TL countries has been building partnerships among state and non-state PFM actors since 2014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These partnerships are operationalised through multi-stakeholder CoPs and multi-country parliamentary high-level working groups involving MPs and parliamentary staff, SAI auditors and technical staff, Government officials (MoF and Planning</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Focus on SDGs 5, 16 &amp; 17</a:t>
            </a:r>
          </a:p>
        </p:txBody>
      </p:sp>
    </p:spTree>
    <p:extLst>
      <p:ext uri="{BB962C8B-B14F-4D97-AF65-F5344CB8AC3E}">
        <p14:creationId xmlns:p14="http://schemas.microsoft.com/office/powerpoint/2010/main" val="109973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D34565-88AB-4DE2-880E-2BC8F3DDB7D3}"/>
              </a:ext>
            </a:extLst>
          </p:cNvPr>
          <p:cNvSpPr/>
          <p:nvPr/>
        </p:nvSpPr>
        <p:spPr>
          <a:xfrm>
            <a:off x="0" y="0"/>
            <a:ext cx="15430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DA3CBE5D-783B-45E1-A0A7-23E6A83F4CD3}"/>
              </a:ext>
            </a:extLst>
          </p:cNvPr>
          <p:cNvSpPr txBox="1">
            <a:spLocks/>
          </p:cNvSpPr>
          <p:nvPr/>
        </p:nvSpPr>
        <p:spPr>
          <a:xfrm>
            <a:off x="167125" y="1115545"/>
            <a:ext cx="1476376" cy="532559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347663" indent="-1746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509588" indent="-161925"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682625" indent="-173038"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5" name="Picture 10">
            <a:extLst>
              <a:ext uri="{FF2B5EF4-FFF2-40B4-BE49-F238E27FC236}">
                <a16:creationId xmlns:a16="http://schemas.microsoft.com/office/drawing/2014/main" id="{4F548FEE-BA4B-4B7E-AF5F-666238CB4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17" r="8817"/>
          <a:stretch/>
        </p:blipFill>
        <p:spPr bwMode="auto">
          <a:xfrm>
            <a:off x="-10170" y="0"/>
            <a:ext cx="33849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69230E9-CB5F-4CD9-AAF8-559ECFA66E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70403" y="5669520"/>
            <a:ext cx="554472" cy="1088119"/>
          </a:xfrm>
          <a:prstGeom prst="rect">
            <a:avLst/>
          </a:prstGeom>
        </p:spPr>
      </p:pic>
      <p:sp>
        <p:nvSpPr>
          <p:cNvPr id="3" name="TextBox 2">
            <a:extLst>
              <a:ext uri="{FF2B5EF4-FFF2-40B4-BE49-F238E27FC236}">
                <a16:creationId xmlns:a16="http://schemas.microsoft.com/office/drawing/2014/main" id="{0B9F8EB8-C831-71C5-0D1D-A6696ED97B9C}"/>
              </a:ext>
            </a:extLst>
          </p:cNvPr>
          <p:cNvSpPr txBox="1"/>
          <p:nvPr/>
        </p:nvSpPr>
        <p:spPr>
          <a:xfrm>
            <a:off x="3458366" y="209390"/>
            <a:ext cx="8733634" cy="535531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Traditionally-delivered democratic governance – including parliamentary accountability – is critical, but on its own insufficient to address the intersecting global confidence, planetary, poverty and inequality crises.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Apart from institutional strengthening, our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programmes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support parliaments to</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form more constructive and systematic partnerships with executive governments, civil society, independent oversight bodies, and new and old media.</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Governance systems that result from such partnerships are demonstrably more inclusive; leading to more effective oversight of how services are delivered; and to laws and budgets that look beyond the interests of the elites.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Example: The Pro PALOP-TL SAI </a:t>
            </a:r>
            <a:r>
              <a:rPr kumimoji="0" lang="en-US" sz="18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Programme</a:t>
            </a:r>
            <a:r>
              <a:rPr kumimoji="0" lang="en-US" sz="18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empowers parliaments, government ministries, independent oversight bodies and civil society on a systemic basis for more open, transparent and accountable public finance management in all six Portuguese-speaking African countries and Timor-Leste. This whole-of-society model has proven to boost the overall governance transparency and openness - key ingredients to build democratic accountability and trust. In Angola, Cabo Verde and Sao Tome and Principe, making the budgets more gender-responsive – with parliamentary processes as an entry point – has given teeth to gender equality policies.</a:t>
            </a:r>
          </a:p>
        </p:txBody>
      </p:sp>
    </p:spTree>
    <p:extLst>
      <p:ext uri="{BB962C8B-B14F-4D97-AF65-F5344CB8AC3E}">
        <p14:creationId xmlns:p14="http://schemas.microsoft.com/office/powerpoint/2010/main" val="242264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m 6">
            <a:extLst>
              <a:ext uri="{FF2B5EF4-FFF2-40B4-BE49-F238E27FC236}">
                <a16:creationId xmlns:a16="http://schemas.microsoft.com/office/drawing/2014/main" id="{3F37226C-B596-127A-0484-782BDD746FA9}"/>
              </a:ext>
            </a:extLst>
          </p:cNvPr>
          <p:cNvPicPr>
            <a:picLocks noChangeAspect="1"/>
          </p:cNvPicPr>
          <p:nvPr/>
        </p:nvPicPr>
        <p:blipFill rotWithShape="1">
          <a:blip r:embed="rId3"/>
          <a:srcRect l="6252" r="8822" b="-2"/>
          <a:stretch/>
        </p:blipFill>
        <p:spPr>
          <a:xfrm>
            <a:off x="196731" y="166533"/>
            <a:ext cx="3809612" cy="6524936"/>
          </a:xfrm>
          <a:prstGeom prst="rect">
            <a:avLst/>
          </a:prstGeom>
        </p:spPr>
      </p:pic>
      <p:pic>
        <p:nvPicPr>
          <p:cNvPr id="11" name="Imagem 10">
            <a:extLst>
              <a:ext uri="{FF2B5EF4-FFF2-40B4-BE49-F238E27FC236}">
                <a16:creationId xmlns:a16="http://schemas.microsoft.com/office/drawing/2014/main" id="{2F763B4D-CBAD-DE37-36CB-A55A4A157392}"/>
              </a:ext>
            </a:extLst>
          </p:cNvPr>
          <p:cNvPicPr>
            <a:picLocks noChangeAspect="1"/>
          </p:cNvPicPr>
          <p:nvPr/>
        </p:nvPicPr>
        <p:blipFill rotWithShape="1">
          <a:blip r:embed="rId4"/>
          <a:srcRect l="26647" r="15150" b="-2"/>
          <a:stretch/>
        </p:blipFill>
        <p:spPr>
          <a:xfrm>
            <a:off x="4196497" y="166533"/>
            <a:ext cx="3797618" cy="6524936"/>
          </a:xfrm>
          <a:prstGeom prst="rect">
            <a:avLst/>
          </a:prstGeom>
        </p:spPr>
      </p:pic>
      <p:pic>
        <p:nvPicPr>
          <p:cNvPr id="9" name="Imagem 8" descr="Uma imagem com texto, captura de ecrã, Tipo de letra, Marca&#10;&#10;Descrição gerada automaticamente">
            <a:extLst>
              <a:ext uri="{FF2B5EF4-FFF2-40B4-BE49-F238E27FC236}">
                <a16:creationId xmlns:a16="http://schemas.microsoft.com/office/drawing/2014/main" id="{F82EDAFB-871F-D423-468B-5BD5BF59DB49}"/>
              </a:ext>
            </a:extLst>
          </p:cNvPr>
          <p:cNvPicPr>
            <a:picLocks noChangeAspect="1"/>
          </p:cNvPicPr>
          <p:nvPr/>
        </p:nvPicPr>
        <p:blipFill rotWithShape="1">
          <a:blip r:embed="rId5">
            <a:extLst>
              <a:ext uri="{28A0092B-C50C-407E-A947-70E740481C1C}">
                <a14:useLocalDpi xmlns:a14="http://schemas.microsoft.com/office/drawing/2010/main" val="0"/>
              </a:ext>
            </a:extLst>
          </a:blip>
          <a:srcRect t="17321"/>
          <a:stretch/>
        </p:blipFill>
        <p:spPr>
          <a:xfrm>
            <a:off x="8183346" y="166533"/>
            <a:ext cx="3822808" cy="3160653"/>
          </a:xfrm>
          <a:prstGeom prst="rect">
            <a:avLst/>
          </a:prstGeom>
        </p:spPr>
      </p:pic>
      <p:pic>
        <p:nvPicPr>
          <p:cNvPr id="13" name="Imagem 12" descr="Uma imagem com texto, captura de ecrã&#10;&#10;Descrição gerada automaticamente">
            <a:extLst>
              <a:ext uri="{FF2B5EF4-FFF2-40B4-BE49-F238E27FC236}">
                <a16:creationId xmlns:a16="http://schemas.microsoft.com/office/drawing/2014/main" id="{B60D3AD2-1309-06BD-8B90-D0E8694066E7}"/>
              </a:ext>
            </a:extLst>
          </p:cNvPr>
          <p:cNvPicPr>
            <a:picLocks noChangeAspect="1"/>
          </p:cNvPicPr>
          <p:nvPr/>
        </p:nvPicPr>
        <p:blipFill rotWithShape="1">
          <a:blip r:embed="rId6">
            <a:extLst>
              <a:ext uri="{28A0092B-C50C-407E-A947-70E740481C1C}">
                <a14:useLocalDpi xmlns:a14="http://schemas.microsoft.com/office/drawing/2010/main" val="0"/>
              </a:ext>
            </a:extLst>
          </a:blip>
          <a:srcRect t="7020" b="9671"/>
          <a:stretch/>
        </p:blipFill>
        <p:spPr>
          <a:xfrm>
            <a:off x="8183346" y="3506741"/>
            <a:ext cx="3822808" cy="3184727"/>
          </a:xfrm>
          <a:prstGeom prst="rect">
            <a:avLst/>
          </a:prstGeom>
        </p:spPr>
      </p:pic>
    </p:spTree>
    <p:extLst>
      <p:ext uri="{BB962C8B-B14F-4D97-AF65-F5344CB8AC3E}">
        <p14:creationId xmlns:p14="http://schemas.microsoft.com/office/powerpoint/2010/main" val="24561610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OTeKxFeWfdOyoWPNGeza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15233</TotalTime>
  <Words>2434</Words>
  <Application>Microsoft Office PowerPoint</Application>
  <PresentationFormat>Ecrã Panorâmico</PresentationFormat>
  <Paragraphs>97</Paragraphs>
  <Slides>14</Slides>
  <Notes>14</Notes>
  <HiddenSlides>0</HiddenSlides>
  <MMClips>0</MMClips>
  <ScaleCrop>false</ScaleCrop>
  <HeadingPairs>
    <vt:vector size="8" baseType="variant">
      <vt:variant>
        <vt:lpstr>Tipos de letra usados</vt:lpstr>
      </vt:variant>
      <vt:variant>
        <vt:i4>7</vt:i4>
      </vt:variant>
      <vt:variant>
        <vt:lpstr>Tema</vt:lpstr>
      </vt:variant>
      <vt:variant>
        <vt:i4>2</vt:i4>
      </vt:variant>
      <vt:variant>
        <vt:lpstr>Servidores OLE incorporados</vt:lpstr>
      </vt:variant>
      <vt:variant>
        <vt:i4>1</vt:i4>
      </vt:variant>
      <vt:variant>
        <vt:lpstr>Títulos dos diapositivos</vt:lpstr>
      </vt:variant>
      <vt:variant>
        <vt:i4>14</vt:i4>
      </vt:variant>
    </vt:vector>
  </HeadingPairs>
  <TitlesOfParts>
    <vt:vector size="24" baseType="lpstr">
      <vt:lpstr>Arial</vt:lpstr>
      <vt:lpstr>Calibri</vt:lpstr>
      <vt:lpstr>Calibri Light</vt:lpstr>
      <vt:lpstr>Lato</vt:lpstr>
      <vt:lpstr>ProximaNova</vt:lpstr>
      <vt:lpstr>Symbol</vt:lpstr>
      <vt:lpstr>Wingdings</vt:lpstr>
      <vt:lpstr>Office Theme</vt:lpstr>
      <vt:lpstr>Tema do Office</vt:lpstr>
      <vt:lpstr>think-cell Slide</vt:lpstr>
      <vt:lpstr>Apresentação do PowerPoint</vt:lpstr>
      <vt:lpstr>Overview</vt:lpstr>
      <vt:lpstr>Apresentação do PowerPoint</vt:lpstr>
      <vt:lpstr>Apresentação do PowerPoint</vt:lpstr>
      <vt:lpstr>Apresentação do PowerPoint</vt:lpstr>
      <vt:lpstr>UNDP’s Work with Parliaments</vt:lpstr>
      <vt:lpstr>Apresentação do PowerPoint</vt:lpstr>
      <vt:lpstr>Apresentação do PowerPoint</vt:lpstr>
      <vt:lpstr>Apresentação do PowerPoint</vt:lpstr>
      <vt:lpstr>Apresentação do PowerPoint</vt:lpstr>
      <vt:lpstr>A Few Lessons …</vt:lpstr>
      <vt:lpstr>Looking beyond 2023…</vt:lpstr>
      <vt:lpstr>Looking beyond 2023…</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Valdemar Christensen</dc:creator>
  <cp:lastModifiedBy>Ricardo Godinho Gomes</cp:lastModifiedBy>
  <cp:revision>76</cp:revision>
  <dcterms:created xsi:type="dcterms:W3CDTF">2021-04-22T23:57:44Z</dcterms:created>
  <dcterms:modified xsi:type="dcterms:W3CDTF">2023-08-30T09:23:09Z</dcterms:modified>
</cp:coreProperties>
</file>